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70" r:id="rId4"/>
    <p:sldId id="271" r:id="rId5"/>
    <p:sldId id="274" r:id="rId6"/>
    <p:sldId id="272" r:id="rId7"/>
    <p:sldId id="275" r:id="rId8"/>
    <p:sldId id="276" r:id="rId9"/>
    <p:sldId id="277" r:id="rId10"/>
    <p:sldId id="278" r:id="rId11"/>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94721"/>
  </p:normalViewPr>
  <p:slideViewPr>
    <p:cSldViewPr snapToGrid="0">
      <p:cViewPr varScale="1">
        <p:scale>
          <a:sx n="108" d="100"/>
          <a:sy n="108" d="100"/>
        </p:scale>
        <p:origin x="64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07:06:05.286"/>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0 187,'55'0,"-1"0,3 0,-2 0,35 0,0 0,-2 0,-10 0,-5 0,-7 0,-9 0,-8 0,-3-2,-5-1,0 0,-2-1,-4 0,3-2,1 1,6-2,5-1,0 2,2-2,1 2,4 1,5-4,5 0,2-1,3 4,-2 3,-4 2,-4-2,-9 0,-1 0,-5 1,-2 2,0 0,-1 0,5 0,0 0,3 0,-1 0,2 0,3 0,1-3,4 0,-4-1,-4-2,-5 3,-6 0,-1 0,3 1,2-2,4 2,2 1,-1 1,1 0,5 0,4-3,5-1,0 1,4 0,-3 1,-1-1,0-1,-6 2,-2 2,-3 0,-7 0,-6 0,-7 0,-3 0,3 0,5 0,7 0,10 0,6-3,5 0,0-1,-5 1,-4 3,-9 0,-8 0,-6 0,0 0,6 0,5 0,6 0,1 0,-1 0,-4 2,-5 2,-6 1,-3 0,1-1,1-1,1 1,-3 1,0-1,0 1,4-2,3 2,1-2,-3 2,-6-1,-5 1,-4-1,-3-1,2-1,-2 0,3 1,1 2,-4 1,0-1,-4 1,4-1,0-1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07:06:09.784"/>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1 38,'71'-2,"1"1,-1-1,1 1,-1 0,1 0,-1 1,0 0,0 0,-2 0,0 0,-1 0,25 0,-2 0,-3 0,-2 0,-6 0,-1 0,-2 0,1 0,-1 0,-1 0,0 0,0 0,-1 0,-1 0,-3 0,1 0,0 0,1 0,1 0,-1 0,4 0,-1 0,-1 0,-1 0,-4 0,-2-1,-2-1,-2-2,-6 0,-1 0,-2 0,0 0,42-2,-9 6,-5 0,-9 0,-2 0,-6 0,-3 0,-6 0,0 0,-5 0,-2 0,4 0,4 0,9 0,8 0,3 0,0 0,0 0,1 0,-1 0,0 0,-4 0,-4 0,-5 0,-4 0,0 0,0 0,-1 0,1 0,2 0,1 0,3 0,1 0,-1 0,-1 0,-7 0,-2 0,0 0,5 0,9 0,6 0,9 0,3 3,4 3,2 5,0 2,-2-3,-5-3,-9-2,-5-1,-1-1,1-1,0-2,-1 0,2 0,0 0,0 0,-4 0,-5 0,-4 0,0 0,-2 0,-2 0,-4 0,-4 0,-5 0,4 0,1 0,-1 0,-1 0,-3 0,-3 0,-1 0,-3 2,0 0,0 3,-2 0,2-2,-6-1,-2-2,-1 0,0 0,8 0,3 0,2 0,-6 0,-7 0,-10 0,0 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5T07:06:05.286"/>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0 187,'55'0,"-1"0,3 0,-2 0,35 0,0 0,-2 0,-10 0,-5 0,-7 0,-9 0,-8 0,-3-2,-5-1,0 0,-2-1,-4 0,3-2,1 1,6-2,5-1,0 2,2-2,1 2,4 1,5-4,5 0,2-1,3 4,-2 3,-4 2,-4-2,-9 0,-1 0,-5 1,-2 2,0 0,-1 0,5 0,0 0,3 0,-1 0,2 0,3 0,1-3,4 0,-4-1,-4-2,-5 3,-6 0,-1 0,3 1,2-2,4 2,2 1,-1 1,1 0,5 0,4-3,5-1,0 1,4 0,-3 1,-1-1,0-1,-6 2,-2 2,-3 0,-7 0,-6 0,-7 0,-3 0,3 0,5 0,7 0,10 0,6-3,5 0,0-1,-5 1,-4 3,-9 0,-8 0,-6 0,0 0,6 0,5 0,6 0,1 0,-1 0,-4 2,-5 2,-6 1,-3 0,1-1,1-1,1 1,-3 1,0-1,0 1,4-2,3 2,1-2,-3 2,-6-1,-5 1,-4-1,-3-1,2-1,-2 0,3 1,1 2,-4 1,0-1,-4 1,4-1,0-1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18689B-B1FC-3245-8E95-FCD283E33884}" type="datetimeFigureOut">
              <a:rPr kumimoji="1" lang="ko-Kore-KR" altLang="en-US" smtClean="0"/>
              <a:t>2023. 5. 25.</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672C1-2F88-1147-86FD-6E360D5F8729}" type="slidenum">
              <a:rPr kumimoji="1" lang="ko-Kore-KR" altLang="en-US" smtClean="0"/>
              <a:t>‹#›</a:t>
            </a:fld>
            <a:endParaRPr kumimoji="1" lang="ko-Kore-KR" altLang="en-US"/>
          </a:p>
        </p:txBody>
      </p:sp>
    </p:spTree>
    <p:extLst>
      <p:ext uri="{BB962C8B-B14F-4D97-AF65-F5344CB8AC3E}">
        <p14:creationId xmlns:p14="http://schemas.microsoft.com/office/powerpoint/2010/main" val="3296739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2</a:t>
            </a:fld>
            <a:endParaRPr kumimoji="1" lang="ko-Kore-KR" altLang="en-US"/>
          </a:p>
        </p:txBody>
      </p:sp>
    </p:spTree>
    <p:extLst>
      <p:ext uri="{BB962C8B-B14F-4D97-AF65-F5344CB8AC3E}">
        <p14:creationId xmlns:p14="http://schemas.microsoft.com/office/powerpoint/2010/main" val="2909891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3</a:t>
            </a:fld>
            <a:endParaRPr kumimoji="1" lang="ko-Kore-KR" altLang="en-US"/>
          </a:p>
        </p:txBody>
      </p:sp>
    </p:spTree>
    <p:extLst>
      <p:ext uri="{BB962C8B-B14F-4D97-AF65-F5344CB8AC3E}">
        <p14:creationId xmlns:p14="http://schemas.microsoft.com/office/powerpoint/2010/main" val="1790998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4</a:t>
            </a:fld>
            <a:endParaRPr kumimoji="1" lang="ko-Kore-KR" altLang="en-US"/>
          </a:p>
        </p:txBody>
      </p:sp>
    </p:spTree>
    <p:extLst>
      <p:ext uri="{BB962C8B-B14F-4D97-AF65-F5344CB8AC3E}">
        <p14:creationId xmlns:p14="http://schemas.microsoft.com/office/powerpoint/2010/main" val="621565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5</a:t>
            </a:fld>
            <a:endParaRPr kumimoji="1" lang="ko-Kore-KR" altLang="en-US"/>
          </a:p>
        </p:txBody>
      </p:sp>
    </p:spTree>
    <p:extLst>
      <p:ext uri="{BB962C8B-B14F-4D97-AF65-F5344CB8AC3E}">
        <p14:creationId xmlns:p14="http://schemas.microsoft.com/office/powerpoint/2010/main" val="2202530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6</a:t>
            </a:fld>
            <a:endParaRPr kumimoji="1" lang="ko-Kore-KR" altLang="en-US"/>
          </a:p>
        </p:txBody>
      </p:sp>
    </p:spTree>
    <p:extLst>
      <p:ext uri="{BB962C8B-B14F-4D97-AF65-F5344CB8AC3E}">
        <p14:creationId xmlns:p14="http://schemas.microsoft.com/office/powerpoint/2010/main" val="2815053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7</a:t>
            </a:fld>
            <a:endParaRPr kumimoji="1" lang="ko-Kore-KR" altLang="en-US"/>
          </a:p>
        </p:txBody>
      </p:sp>
    </p:spTree>
    <p:extLst>
      <p:ext uri="{BB962C8B-B14F-4D97-AF65-F5344CB8AC3E}">
        <p14:creationId xmlns:p14="http://schemas.microsoft.com/office/powerpoint/2010/main" val="2633994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8</a:t>
            </a:fld>
            <a:endParaRPr kumimoji="1" lang="ko-Kore-KR" altLang="en-US"/>
          </a:p>
        </p:txBody>
      </p:sp>
    </p:spTree>
    <p:extLst>
      <p:ext uri="{BB962C8B-B14F-4D97-AF65-F5344CB8AC3E}">
        <p14:creationId xmlns:p14="http://schemas.microsoft.com/office/powerpoint/2010/main" val="3141693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9</a:t>
            </a:fld>
            <a:endParaRPr kumimoji="1" lang="ko-Kore-KR" altLang="en-US"/>
          </a:p>
        </p:txBody>
      </p:sp>
    </p:spTree>
    <p:extLst>
      <p:ext uri="{BB962C8B-B14F-4D97-AF65-F5344CB8AC3E}">
        <p14:creationId xmlns:p14="http://schemas.microsoft.com/office/powerpoint/2010/main" val="2191409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10</a:t>
            </a:fld>
            <a:endParaRPr kumimoji="1" lang="ko-Kore-KR" altLang="en-US"/>
          </a:p>
        </p:txBody>
      </p:sp>
    </p:spTree>
    <p:extLst>
      <p:ext uri="{BB962C8B-B14F-4D97-AF65-F5344CB8AC3E}">
        <p14:creationId xmlns:p14="http://schemas.microsoft.com/office/powerpoint/2010/main" val="3262899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021AD2-B830-0735-98E8-9586D9A8BFD9}"/>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A19D9D71-CA91-9A31-F658-F461BC147A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F5527E0E-238A-B1CD-A3F5-C3F999B09A23}"/>
              </a:ext>
            </a:extLst>
          </p:cNvPr>
          <p:cNvSpPr>
            <a:spLocks noGrp="1"/>
          </p:cNvSpPr>
          <p:nvPr>
            <p:ph type="dt" sz="half" idx="10"/>
          </p:nvPr>
        </p:nvSpPr>
        <p:spPr/>
        <p:txBody>
          <a:bodyPr/>
          <a:lstStyle/>
          <a:p>
            <a:fld id="{597D8C23-C99C-084C-BE7D-71A0B7D53900}" type="datetimeFigureOut">
              <a:rPr kumimoji="1" lang="ko-Kore-KR" altLang="en-US" smtClean="0"/>
              <a:t>2023. 5. 25.</a:t>
            </a:fld>
            <a:endParaRPr kumimoji="1" lang="ko-Kore-KR" altLang="en-US"/>
          </a:p>
        </p:txBody>
      </p:sp>
      <p:sp>
        <p:nvSpPr>
          <p:cNvPr id="5" name="바닥글 개체 틀 4">
            <a:extLst>
              <a:ext uri="{FF2B5EF4-FFF2-40B4-BE49-F238E27FC236}">
                <a16:creationId xmlns:a16="http://schemas.microsoft.com/office/drawing/2014/main" id="{B011B89E-208C-A27A-1AD5-6B01846CBEE6}"/>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75F76536-0BAF-59F7-1CAA-FA81C11732D5}"/>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3291120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CBDD8A-8099-4EA8-BBDF-F94F456AC569}"/>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B81BF016-1570-1F4F-5116-0A3387850960}"/>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8ECC2CB3-B8EF-0AC0-18B3-F89168ED6878}"/>
              </a:ext>
            </a:extLst>
          </p:cNvPr>
          <p:cNvSpPr>
            <a:spLocks noGrp="1"/>
          </p:cNvSpPr>
          <p:nvPr>
            <p:ph type="dt" sz="half" idx="10"/>
          </p:nvPr>
        </p:nvSpPr>
        <p:spPr/>
        <p:txBody>
          <a:bodyPr/>
          <a:lstStyle/>
          <a:p>
            <a:fld id="{597D8C23-C99C-084C-BE7D-71A0B7D53900}" type="datetimeFigureOut">
              <a:rPr kumimoji="1" lang="ko-Kore-KR" altLang="en-US" smtClean="0"/>
              <a:t>2023. 5. 25.</a:t>
            </a:fld>
            <a:endParaRPr kumimoji="1" lang="ko-Kore-KR" altLang="en-US"/>
          </a:p>
        </p:txBody>
      </p:sp>
      <p:sp>
        <p:nvSpPr>
          <p:cNvPr id="5" name="바닥글 개체 틀 4">
            <a:extLst>
              <a:ext uri="{FF2B5EF4-FFF2-40B4-BE49-F238E27FC236}">
                <a16:creationId xmlns:a16="http://schemas.microsoft.com/office/drawing/2014/main" id="{9B07CD4E-D6D4-1FC6-BD63-FA25C533ECA3}"/>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D55976FE-B443-2168-8D89-54EA8B7C6F5C}"/>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663930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CB68E76E-079E-85CC-9A3C-C99BB7C8974B}"/>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34905426-E49E-D4E4-D97E-995969375472}"/>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331AEF3F-1E62-40A2-7EA9-8EC5059ADE13}"/>
              </a:ext>
            </a:extLst>
          </p:cNvPr>
          <p:cNvSpPr>
            <a:spLocks noGrp="1"/>
          </p:cNvSpPr>
          <p:nvPr>
            <p:ph type="dt" sz="half" idx="10"/>
          </p:nvPr>
        </p:nvSpPr>
        <p:spPr/>
        <p:txBody>
          <a:bodyPr/>
          <a:lstStyle/>
          <a:p>
            <a:fld id="{597D8C23-C99C-084C-BE7D-71A0B7D53900}" type="datetimeFigureOut">
              <a:rPr kumimoji="1" lang="ko-Kore-KR" altLang="en-US" smtClean="0"/>
              <a:t>2023. 5. 25.</a:t>
            </a:fld>
            <a:endParaRPr kumimoji="1" lang="ko-Kore-KR" altLang="en-US"/>
          </a:p>
        </p:txBody>
      </p:sp>
      <p:sp>
        <p:nvSpPr>
          <p:cNvPr id="5" name="바닥글 개체 틀 4">
            <a:extLst>
              <a:ext uri="{FF2B5EF4-FFF2-40B4-BE49-F238E27FC236}">
                <a16:creationId xmlns:a16="http://schemas.microsoft.com/office/drawing/2014/main" id="{4FBDF291-7708-3097-995E-1995618DF773}"/>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B1FAAB97-996A-30ED-500B-8AE809F95C4C}"/>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2071074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DD4312-7A07-86A0-E783-C401AEE9CEF9}"/>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33AD895-CC0C-38F4-DD18-6F23E1574EBD}"/>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DCF50A84-2E83-ABB4-4BD7-71EB62DBA23A}"/>
              </a:ext>
            </a:extLst>
          </p:cNvPr>
          <p:cNvSpPr>
            <a:spLocks noGrp="1"/>
          </p:cNvSpPr>
          <p:nvPr>
            <p:ph type="dt" sz="half" idx="10"/>
          </p:nvPr>
        </p:nvSpPr>
        <p:spPr/>
        <p:txBody>
          <a:bodyPr/>
          <a:lstStyle/>
          <a:p>
            <a:fld id="{597D8C23-C99C-084C-BE7D-71A0B7D53900}" type="datetimeFigureOut">
              <a:rPr kumimoji="1" lang="ko-Kore-KR" altLang="en-US" smtClean="0"/>
              <a:t>2023. 5. 25.</a:t>
            </a:fld>
            <a:endParaRPr kumimoji="1" lang="ko-Kore-KR" altLang="en-US"/>
          </a:p>
        </p:txBody>
      </p:sp>
      <p:sp>
        <p:nvSpPr>
          <p:cNvPr id="5" name="바닥글 개체 틀 4">
            <a:extLst>
              <a:ext uri="{FF2B5EF4-FFF2-40B4-BE49-F238E27FC236}">
                <a16:creationId xmlns:a16="http://schemas.microsoft.com/office/drawing/2014/main" id="{2EDF609D-0604-27B6-3D24-E5199FD43BC7}"/>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F4AC4E2E-8D42-1D09-19FB-B93C0CAE2F19}"/>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367742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E41B1C-FC70-3B23-45B5-4A2CAE511DBB}"/>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9323D421-DB47-6B14-CDF9-C0FED92EDC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D84982C4-99CA-F8D8-5B54-B87FA12482A4}"/>
              </a:ext>
            </a:extLst>
          </p:cNvPr>
          <p:cNvSpPr>
            <a:spLocks noGrp="1"/>
          </p:cNvSpPr>
          <p:nvPr>
            <p:ph type="dt" sz="half" idx="10"/>
          </p:nvPr>
        </p:nvSpPr>
        <p:spPr/>
        <p:txBody>
          <a:bodyPr/>
          <a:lstStyle/>
          <a:p>
            <a:fld id="{597D8C23-C99C-084C-BE7D-71A0B7D53900}" type="datetimeFigureOut">
              <a:rPr kumimoji="1" lang="ko-Kore-KR" altLang="en-US" smtClean="0"/>
              <a:t>2023. 5. 25.</a:t>
            </a:fld>
            <a:endParaRPr kumimoji="1" lang="ko-Kore-KR" altLang="en-US"/>
          </a:p>
        </p:txBody>
      </p:sp>
      <p:sp>
        <p:nvSpPr>
          <p:cNvPr id="5" name="바닥글 개체 틀 4">
            <a:extLst>
              <a:ext uri="{FF2B5EF4-FFF2-40B4-BE49-F238E27FC236}">
                <a16:creationId xmlns:a16="http://schemas.microsoft.com/office/drawing/2014/main" id="{506B0ABB-4B12-C4BF-3686-6FE0D504D0FE}"/>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4D485E7-5626-8092-0716-4D8BB38F0DE0}"/>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3913547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C8E0B7-94BD-9F8A-E23E-984EE54B3D7B}"/>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E42ECD32-2741-08ED-35A7-0F7AE0D24B2B}"/>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D4CB47E7-7044-99B5-ACE7-65DC91D7AA67}"/>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29C1368A-4676-EA5C-E12A-CB3FD6D793D9}"/>
              </a:ext>
            </a:extLst>
          </p:cNvPr>
          <p:cNvSpPr>
            <a:spLocks noGrp="1"/>
          </p:cNvSpPr>
          <p:nvPr>
            <p:ph type="dt" sz="half" idx="10"/>
          </p:nvPr>
        </p:nvSpPr>
        <p:spPr/>
        <p:txBody>
          <a:bodyPr/>
          <a:lstStyle/>
          <a:p>
            <a:fld id="{597D8C23-C99C-084C-BE7D-71A0B7D53900}" type="datetimeFigureOut">
              <a:rPr kumimoji="1" lang="ko-Kore-KR" altLang="en-US" smtClean="0"/>
              <a:t>2023. 5. 25.</a:t>
            </a:fld>
            <a:endParaRPr kumimoji="1" lang="ko-Kore-KR" altLang="en-US"/>
          </a:p>
        </p:txBody>
      </p:sp>
      <p:sp>
        <p:nvSpPr>
          <p:cNvPr id="6" name="바닥글 개체 틀 5">
            <a:extLst>
              <a:ext uri="{FF2B5EF4-FFF2-40B4-BE49-F238E27FC236}">
                <a16:creationId xmlns:a16="http://schemas.microsoft.com/office/drawing/2014/main" id="{4615C8A6-A122-E396-BB74-5DA7EEC9D6FC}"/>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07F69C68-0368-F534-9A69-C1CC75A6DD07}"/>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358676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C11B1C-A87A-CA33-AD1D-A82A39E9D265}"/>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4380F926-63A2-22CF-29AF-D2ADF0DE82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7C113979-504B-1783-674C-B6E009BDB938}"/>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2AC24086-AB9A-DECE-CA21-5438475F50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21FF130B-FF86-91AD-5B28-4EE448781F4D}"/>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2134B557-FB8C-655C-BD04-BE778F077378}"/>
              </a:ext>
            </a:extLst>
          </p:cNvPr>
          <p:cNvSpPr>
            <a:spLocks noGrp="1"/>
          </p:cNvSpPr>
          <p:nvPr>
            <p:ph type="dt" sz="half" idx="10"/>
          </p:nvPr>
        </p:nvSpPr>
        <p:spPr/>
        <p:txBody>
          <a:bodyPr/>
          <a:lstStyle/>
          <a:p>
            <a:fld id="{597D8C23-C99C-084C-BE7D-71A0B7D53900}" type="datetimeFigureOut">
              <a:rPr kumimoji="1" lang="ko-Kore-KR" altLang="en-US" smtClean="0"/>
              <a:t>2023. 5. 25.</a:t>
            </a:fld>
            <a:endParaRPr kumimoji="1" lang="ko-Kore-KR" altLang="en-US"/>
          </a:p>
        </p:txBody>
      </p:sp>
      <p:sp>
        <p:nvSpPr>
          <p:cNvPr id="8" name="바닥글 개체 틀 7">
            <a:extLst>
              <a:ext uri="{FF2B5EF4-FFF2-40B4-BE49-F238E27FC236}">
                <a16:creationId xmlns:a16="http://schemas.microsoft.com/office/drawing/2014/main" id="{50768985-F0A3-8664-825B-C5BE84510536}"/>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EAAC9549-4846-2F36-91A3-165D61A26094}"/>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146937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2AF9346-6CBA-E6A0-51C5-E27288D0BC84}"/>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E7063DD6-585C-330C-FF30-EB727FB37FA0}"/>
              </a:ext>
            </a:extLst>
          </p:cNvPr>
          <p:cNvSpPr>
            <a:spLocks noGrp="1"/>
          </p:cNvSpPr>
          <p:nvPr>
            <p:ph type="dt" sz="half" idx="10"/>
          </p:nvPr>
        </p:nvSpPr>
        <p:spPr/>
        <p:txBody>
          <a:bodyPr/>
          <a:lstStyle/>
          <a:p>
            <a:fld id="{597D8C23-C99C-084C-BE7D-71A0B7D53900}" type="datetimeFigureOut">
              <a:rPr kumimoji="1" lang="ko-Kore-KR" altLang="en-US" smtClean="0"/>
              <a:t>2023. 5. 25.</a:t>
            </a:fld>
            <a:endParaRPr kumimoji="1" lang="ko-Kore-KR" altLang="en-US"/>
          </a:p>
        </p:txBody>
      </p:sp>
      <p:sp>
        <p:nvSpPr>
          <p:cNvPr id="4" name="바닥글 개체 틀 3">
            <a:extLst>
              <a:ext uri="{FF2B5EF4-FFF2-40B4-BE49-F238E27FC236}">
                <a16:creationId xmlns:a16="http://schemas.microsoft.com/office/drawing/2014/main" id="{2F2947D7-8571-181F-205A-E67372C52DDD}"/>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561E8B1D-AA68-C512-6CD1-8A790AD61835}"/>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2638221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5DB4FE7F-E0C7-64F5-33D8-C5F94EABC95E}"/>
              </a:ext>
            </a:extLst>
          </p:cNvPr>
          <p:cNvSpPr>
            <a:spLocks noGrp="1"/>
          </p:cNvSpPr>
          <p:nvPr>
            <p:ph type="dt" sz="half" idx="10"/>
          </p:nvPr>
        </p:nvSpPr>
        <p:spPr/>
        <p:txBody>
          <a:bodyPr/>
          <a:lstStyle/>
          <a:p>
            <a:fld id="{597D8C23-C99C-084C-BE7D-71A0B7D53900}" type="datetimeFigureOut">
              <a:rPr kumimoji="1" lang="ko-Kore-KR" altLang="en-US" smtClean="0"/>
              <a:t>2023. 5. 25.</a:t>
            </a:fld>
            <a:endParaRPr kumimoji="1" lang="ko-Kore-KR" altLang="en-US"/>
          </a:p>
        </p:txBody>
      </p:sp>
      <p:sp>
        <p:nvSpPr>
          <p:cNvPr id="3" name="바닥글 개체 틀 2">
            <a:extLst>
              <a:ext uri="{FF2B5EF4-FFF2-40B4-BE49-F238E27FC236}">
                <a16:creationId xmlns:a16="http://schemas.microsoft.com/office/drawing/2014/main" id="{2F5B277E-59F6-BEE5-37B2-9A15F436DA30}"/>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9DC7F8F2-B4D8-3AE5-F203-EA4A693E9D86}"/>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407279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5DA2FE-23A9-451D-7FEC-576440CF60BD}"/>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68747628-0949-A5CD-8ABE-D82D86166C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3CE9B780-0382-8EBF-88E3-35FFB79F4E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5179DE8C-EBBE-A98B-4419-3CD291B7492F}"/>
              </a:ext>
            </a:extLst>
          </p:cNvPr>
          <p:cNvSpPr>
            <a:spLocks noGrp="1"/>
          </p:cNvSpPr>
          <p:nvPr>
            <p:ph type="dt" sz="half" idx="10"/>
          </p:nvPr>
        </p:nvSpPr>
        <p:spPr/>
        <p:txBody>
          <a:bodyPr/>
          <a:lstStyle/>
          <a:p>
            <a:fld id="{597D8C23-C99C-084C-BE7D-71A0B7D53900}" type="datetimeFigureOut">
              <a:rPr kumimoji="1" lang="ko-Kore-KR" altLang="en-US" smtClean="0"/>
              <a:t>2023. 5. 25.</a:t>
            </a:fld>
            <a:endParaRPr kumimoji="1" lang="ko-Kore-KR" altLang="en-US"/>
          </a:p>
        </p:txBody>
      </p:sp>
      <p:sp>
        <p:nvSpPr>
          <p:cNvPr id="6" name="바닥글 개체 틀 5">
            <a:extLst>
              <a:ext uri="{FF2B5EF4-FFF2-40B4-BE49-F238E27FC236}">
                <a16:creationId xmlns:a16="http://schemas.microsoft.com/office/drawing/2014/main" id="{F54AD645-2225-C325-71D2-01DADD09400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9ED62D7F-A9F9-9189-CD86-1E00CCF099F5}"/>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1108102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46AD01-5E6F-B57F-3C84-07D71C8F9C32}"/>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5786B763-42C3-0CFA-AE26-F5AAFD9D71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A398AADC-C410-3ECA-48BE-C81BE4408E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F54AD86F-A7D0-DF7F-6BBA-55CD712F47F3}"/>
              </a:ext>
            </a:extLst>
          </p:cNvPr>
          <p:cNvSpPr>
            <a:spLocks noGrp="1"/>
          </p:cNvSpPr>
          <p:nvPr>
            <p:ph type="dt" sz="half" idx="10"/>
          </p:nvPr>
        </p:nvSpPr>
        <p:spPr/>
        <p:txBody>
          <a:bodyPr/>
          <a:lstStyle/>
          <a:p>
            <a:fld id="{597D8C23-C99C-084C-BE7D-71A0B7D53900}" type="datetimeFigureOut">
              <a:rPr kumimoji="1" lang="ko-Kore-KR" altLang="en-US" smtClean="0"/>
              <a:t>2023. 5. 25.</a:t>
            </a:fld>
            <a:endParaRPr kumimoji="1" lang="ko-Kore-KR" altLang="en-US"/>
          </a:p>
        </p:txBody>
      </p:sp>
      <p:sp>
        <p:nvSpPr>
          <p:cNvPr id="6" name="바닥글 개체 틀 5">
            <a:extLst>
              <a:ext uri="{FF2B5EF4-FFF2-40B4-BE49-F238E27FC236}">
                <a16:creationId xmlns:a16="http://schemas.microsoft.com/office/drawing/2014/main" id="{C08D4B0F-CEB3-9B20-2BA2-E27C1D695652}"/>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67CABD55-F678-4C1C-E075-1B68EDDFBD1C}"/>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820024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F9D3361-AE56-1319-11EA-6F4714C489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50F74389-749A-7D11-79EE-ECFBC85620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8F2E8C3C-9694-8DCC-2B08-9D668A9F8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7D8C23-C99C-084C-BE7D-71A0B7D53900}" type="datetimeFigureOut">
              <a:rPr kumimoji="1" lang="ko-Kore-KR" altLang="en-US" smtClean="0"/>
              <a:t>2023. 5. 25.</a:t>
            </a:fld>
            <a:endParaRPr kumimoji="1" lang="ko-Kore-KR" altLang="en-US"/>
          </a:p>
        </p:txBody>
      </p:sp>
      <p:sp>
        <p:nvSpPr>
          <p:cNvPr id="5" name="바닥글 개체 틀 4">
            <a:extLst>
              <a:ext uri="{FF2B5EF4-FFF2-40B4-BE49-F238E27FC236}">
                <a16:creationId xmlns:a16="http://schemas.microsoft.com/office/drawing/2014/main" id="{A10D7A7A-507C-FFD9-A988-60CACA7EE3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1687B4B9-4383-15FC-C428-8CE157975B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3520804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customXml" Target="../ink/ink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customXml" Target="../ink/ink1.xml"/><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customXml" Target="../ink/ink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9E26FB-2D6A-8928-7B08-FA8AF989CC77}"/>
              </a:ext>
            </a:extLst>
          </p:cNvPr>
          <p:cNvSpPr>
            <a:spLocks noGrp="1"/>
          </p:cNvSpPr>
          <p:nvPr>
            <p:ph type="ctrTitle"/>
          </p:nvPr>
        </p:nvSpPr>
        <p:spPr>
          <a:xfrm>
            <a:off x="1876402" y="1306286"/>
            <a:ext cx="8439193" cy="2640137"/>
          </a:xfrm>
        </p:spPr>
        <p:txBody>
          <a:bodyPr>
            <a:normAutofit/>
          </a:bodyPr>
          <a:lstStyle/>
          <a:p>
            <a:pPr>
              <a:lnSpc>
                <a:spcPct val="150000"/>
              </a:lnSpc>
            </a:pPr>
            <a:r>
              <a:rPr lang="ko-KR" altLang="en-US" sz="4000" b="1" i="0" dirty="0">
                <a:solidFill>
                  <a:srgbClr val="333333"/>
                </a:solidFill>
                <a:effectLst/>
                <a:latin typeface="NanumGothic" panose="020D0604000000000000" pitchFamily="34" charset="-127"/>
                <a:ea typeface="NanumGothic" panose="020D0604000000000000" pitchFamily="34" charset="-127"/>
              </a:rPr>
              <a:t>과제</a:t>
            </a:r>
            <a:r>
              <a:rPr lang="en-US" altLang="ko-KR" sz="4000" b="1" i="0" dirty="0">
                <a:solidFill>
                  <a:srgbClr val="333333"/>
                </a:solidFill>
                <a:effectLst/>
                <a:latin typeface="NanumGothic" panose="020D0604000000000000" pitchFamily="34" charset="-127"/>
                <a:ea typeface="NanumGothic" panose="020D0604000000000000" pitchFamily="34" charset="-127"/>
              </a:rPr>
              <a:t>04 – </a:t>
            </a:r>
            <a:r>
              <a:rPr lang="en" altLang="ko-KR" sz="4000" b="1" dirty="0">
                <a:solidFill>
                  <a:srgbClr val="333333"/>
                </a:solidFill>
                <a:latin typeface="NanumGothic" panose="020D0604000000000000" pitchFamily="34" charset="-127"/>
                <a:ea typeface="NanumGothic" panose="020D0604000000000000" pitchFamily="34" charset="-127"/>
              </a:rPr>
              <a:t>Dead-Reckoning </a:t>
            </a:r>
            <a:r>
              <a:rPr lang="ko-KR" altLang="en-US" sz="4000" b="1" dirty="0">
                <a:solidFill>
                  <a:srgbClr val="333333"/>
                </a:solidFill>
                <a:latin typeface="NanumGothic" panose="020D0604000000000000" pitchFamily="34" charset="-127"/>
                <a:ea typeface="NanumGothic" panose="020D0604000000000000" pitchFamily="34" charset="-127"/>
              </a:rPr>
              <a:t>실습 </a:t>
            </a:r>
            <a:r>
              <a:rPr lang="en-US" altLang="ko-KR" sz="4000" b="1" dirty="0">
                <a:solidFill>
                  <a:srgbClr val="333333"/>
                </a:solidFill>
                <a:latin typeface="NanumGothic" panose="020D0604000000000000" pitchFamily="34" charset="-127"/>
                <a:ea typeface="NanumGothic" panose="020D0604000000000000" pitchFamily="34" charset="-127"/>
              </a:rPr>
              <a:t>2</a:t>
            </a:r>
            <a:br>
              <a:rPr lang="en-US" altLang="ko-KR" sz="1300" b="0" i="0" dirty="0">
                <a:solidFill>
                  <a:srgbClr val="333333"/>
                </a:solidFill>
                <a:effectLst/>
                <a:latin typeface="NanumGothic" panose="020D0604000000000000" pitchFamily="34" charset="-127"/>
                <a:ea typeface="NanumGothic" panose="020D0604000000000000" pitchFamily="34" charset="-127"/>
              </a:rPr>
            </a:br>
            <a:br>
              <a:rPr lang="en-US" altLang="ko-KR" sz="1300" b="0" i="0" dirty="0">
                <a:solidFill>
                  <a:srgbClr val="333333"/>
                </a:solidFill>
                <a:effectLst/>
                <a:latin typeface="NanumGothic" panose="020D0604000000000000" pitchFamily="34" charset="-127"/>
                <a:ea typeface="NanumGothic" panose="020D0604000000000000" pitchFamily="34" charset="-127"/>
              </a:rPr>
            </a:br>
            <a:r>
              <a:rPr lang="ko-KR" altLang="en-US" sz="1300" b="0" i="0" dirty="0">
                <a:solidFill>
                  <a:srgbClr val="333333"/>
                </a:solidFill>
                <a:effectLst/>
                <a:latin typeface="NanumGothic" panose="020D0604000000000000" pitchFamily="34" charset="-127"/>
                <a:ea typeface="NanumGothic" panose="020D0604000000000000" pitchFamily="34" charset="-127"/>
              </a:rPr>
              <a:t> </a:t>
            </a:r>
            <a:r>
              <a:rPr lang="en" altLang="ko-Kore-KR" sz="1500" dirty="0">
                <a:solidFill>
                  <a:srgbClr val="333333"/>
                </a:solidFill>
                <a:effectLst/>
                <a:latin typeface="Helvetica Neue" panose="02000503000000020004" pitchFamily="2" charset="0"/>
              </a:rPr>
              <a:t>Dead-Reckoning </a:t>
            </a:r>
            <a:r>
              <a:rPr lang="ko-KR" altLang="en-US" sz="1500" dirty="0">
                <a:solidFill>
                  <a:srgbClr val="333333"/>
                </a:solidFill>
                <a:effectLst/>
                <a:latin typeface="Helvetica Neue" panose="02000503000000020004" pitchFamily="2" charset="0"/>
              </a:rPr>
              <a:t>실습</a:t>
            </a:r>
            <a:r>
              <a:rPr lang="en-US" altLang="ko-KR" sz="1500" dirty="0">
                <a:solidFill>
                  <a:srgbClr val="333333"/>
                </a:solidFill>
                <a:effectLst/>
                <a:latin typeface="Helvetica Neue" panose="02000503000000020004" pitchFamily="2" charset="0"/>
              </a:rPr>
              <a:t>2</a:t>
            </a:r>
            <a:r>
              <a:rPr lang="ko-KR" altLang="en-US" sz="1500" dirty="0" err="1">
                <a:solidFill>
                  <a:srgbClr val="333333"/>
                </a:solidFill>
                <a:effectLst/>
                <a:latin typeface="Helvetica Neue" panose="02000503000000020004" pitchFamily="2" charset="0"/>
              </a:rPr>
              <a:t>를</a:t>
            </a:r>
            <a:r>
              <a:rPr lang="ko-KR" altLang="en-US" sz="1500" dirty="0">
                <a:solidFill>
                  <a:srgbClr val="333333"/>
                </a:solidFill>
                <a:effectLst/>
                <a:latin typeface="Helvetica Neue" panose="02000503000000020004" pitchFamily="2" charset="0"/>
              </a:rPr>
              <a:t> 수행하고 결과를 분석할 것</a:t>
            </a:r>
            <a:r>
              <a:rPr lang="en-US" altLang="ko-KR" sz="1500" dirty="0">
                <a:solidFill>
                  <a:srgbClr val="333333"/>
                </a:solidFill>
                <a:effectLst/>
                <a:latin typeface="Helvetica Neue" panose="02000503000000020004" pitchFamily="2" charset="0"/>
              </a:rPr>
              <a:t>. </a:t>
            </a:r>
            <a:br>
              <a:rPr lang="en-US" altLang="ko-KR" sz="1500" dirty="0">
                <a:solidFill>
                  <a:srgbClr val="333333"/>
                </a:solidFill>
                <a:effectLst/>
                <a:latin typeface="Helvetica Neue" panose="02000503000000020004" pitchFamily="2" charset="0"/>
              </a:rPr>
            </a:br>
            <a:r>
              <a:rPr lang="en-US" altLang="ko-KR" sz="1500" dirty="0">
                <a:solidFill>
                  <a:srgbClr val="333333"/>
                </a:solidFill>
                <a:effectLst/>
                <a:latin typeface="Helvetica Neue" panose="02000503000000020004" pitchFamily="2" charset="0"/>
              </a:rPr>
              <a:t> </a:t>
            </a:r>
            <a:r>
              <a:rPr lang="ko-KR" altLang="en-US" sz="1500" dirty="0">
                <a:solidFill>
                  <a:srgbClr val="333333"/>
                </a:solidFill>
                <a:effectLst/>
                <a:latin typeface="Helvetica Neue" panose="02000503000000020004" pitchFamily="2" charset="0"/>
              </a:rPr>
              <a:t>실습 수행 영상을 </a:t>
            </a:r>
            <a:r>
              <a:rPr lang="en" altLang="ko-Kore-KR" sz="1500" dirty="0">
                <a:solidFill>
                  <a:srgbClr val="333333"/>
                </a:solidFill>
                <a:effectLst/>
                <a:latin typeface="Helvetica Neue" panose="02000503000000020004" pitchFamily="2" charset="0"/>
              </a:rPr>
              <a:t>mp4 </a:t>
            </a:r>
            <a:r>
              <a:rPr lang="ko-KR" altLang="en-US" sz="1500" dirty="0">
                <a:solidFill>
                  <a:srgbClr val="333333"/>
                </a:solidFill>
                <a:effectLst/>
                <a:latin typeface="Helvetica Neue" panose="02000503000000020004" pitchFamily="2" charset="0"/>
              </a:rPr>
              <a:t>파일 포맷으로 </a:t>
            </a:r>
            <a:r>
              <a:rPr lang="en" altLang="ko-Kore-KR" sz="1500" dirty="0">
                <a:solidFill>
                  <a:srgbClr val="333333"/>
                </a:solidFill>
                <a:effectLst/>
                <a:latin typeface="Helvetica Neue" panose="02000503000000020004" pitchFamily="2" charset="0"/>
              </a:rPr>
              <a:t>ppt </a:t>
            </a:r>
            <a:r>
              <a:rPr lang="ko-KR" altLang="en-US" sz="1500" dirty="0">
                <a:solidFill>
                  <a:srgbClr val="333333"/>
                </a:solidFill>
                <a:effectLst/>
                <a:latin typeface="Helvetica Neue" panose="02000503000000020004" pitchFamily="2" charset="0"/>
              </a:rPr>
              <a:t>에 첨부할 것</a:t>
            </a:r>
            <a:r>
              <a:rPr lang="en-US" altLang="ko-KR" sz="1500" dirty="0">
                <a:solidFill>
                  <a:srgbClr val="333333"/>
                </a:solidFill>
                <a:effectLst/>
                <a:latin typeface="Helvetica Neue" panose="02000503000000020004" pitchFamily="2" charset="0"/>
              </a:rPr>
              <a:t>. </a:t>
            </a:r>
            <a:br>
              <a:rPr lang="en-US" altLang="ko-KR" sz="1500" dirty="0">
                <a:solidFill>
                  <a:srgbClr val="333333"/>
                </a:solidFill>
                <a:effectLst/>
                <a:latin typeface="Helvetica Neue" panose="02000503000000020004" pitchFamily="2" charset="0"/>
              </a:rPr>
            </a:br>
            <a:r>
              <a:rPr lang="en-US" altLang="ko-KR" sz="1500" dirty="0">
                <a:solidFill>
                  <a:srgbClr val="333333"/>
                </a:solidFill>
                <a:effectLst/>
                <a:latin typeface="Helvetica Neue" panose="02000503000000020004" pitchFamily="2" charset="0"/>
              </a:rPr>
              <a:t> </a:t>
            </a:r>
            <a:r>
              <a:rPr lang="en" altLang="ko-Kore-KR" sz="1500" dirty="0">
                <a:solidFill>
                  <a:srgbClr val="333333"/>
                </a:solidFill>
                <a:effectLst/>
                <a:latin typeface="Helvetica Neue" panose="02000503000000020004" pitchFamily="2" charset="0"/>
              </a:rPr>
              <a:t>exact method </a:t>
            </a:r>
            <a:r>
              <a:rPr lang="ko-KR" altLang="en-US" sz="1500" dirty="0" err="1">
                <a:solidFill>
                  <a:srgbClr val="333333"/>
                </a:solidFill>
                <a:effectLst/>
                <a:latin typeface="Helvetica Neue" panose="02000503000000020004" pitchFamily="2" charset="0"/>
              </a:rPr>
              <a:t>를</a:t>
            </a:r>
            <a:r>
              <a:rPr lang="ko-KR" altLang="en-US" sz="1500" dirty="0">
                <a:solidFill>
                  <a:srgbClr val="333333"/>
                </a:solidFill>
                <a:effectLst/>
                <a:latin typeface="Helvetica Neue" panose="02000503000000020004" pitchFamily="2" charset="0"/>
              </a:rPr>
              <a:t> 정답이라고 가정하고 </a:t>
            </a:r>
            <a:r>
              <a:rPr lang="en" altLang="ko-Kore-KR" sz="1500" dirty="0">
                <a:solidFill>
                  <a:srgbClr val="333333"/>
                </a:solidFill>
                <a:effectLst/>
                <a:latin typeface="Helvetica Neue" panose="02000503000000020004" pitchFamily="2" charset="0"/>
              </a:rPr>
              <a:t>Euler, Runge-</a:t>
            </a:r>
            <a:r>
              <a:rPr lang="en" altLang="ko-Kore-KR" sz="1500" dirty="0" err="1">
                <a:solidFill>
                  <a:srgbClr val="333333"/>
                </a:solidFill>
                <a:effectLst/>
                <a:latin typeface="Helvetica Neue" panose="02000503000000020004" pitchFamily="2" charset="0"/>
              </a:rPr>
              <a:t>kutta</a:t>
            </a:r>
            <a:r>
              <a:rPr lang="en" altLang="ko-Kore-KR" sz="1500" dirty="0">
                <a:solidFill>
                  <a:srgbClr val="333333"/>
                </a:solidFill>
                <a:effectLst/>
                <a:latin typeface="Helvetica Neue" panose="02000503000000020004" pitchFamily="2" charset="0"/>
              </a:rPr>
              <a:t> DR </a:t>
            </a:r>
            <a:r>
              <a:rPr lang="ko-KR" altLang="en-US" sz="1500" dirty="0">
                <a:solidFill>
                  <a:srgbClr val="333333"/>
                </a:solidFill>
                <a:effectLst/>
                <a:latin typeface="Helvetica Neue" panose="02000503000000020004" pitchFamily="2" charset="0"/>
              </a:rPr>
              <a:t>결과들을  </a:t>
            </a:r>
            <a:br>
              <a:rPr lang="en-US" altLang="ko-KR" sz="1500" dirty="0">
                <a:solidFill>
                  <a:srgbClr val="333333"/>
                </a:solidFill>
                <a:effectLst/>
                <a:latin typeface="Helvetica Neue" panose="02000503000000020004" pitchFamily="2" charset="0"/>
              </a:rPr>
            </a:br>
            <a:r>
              <a:rPr lang="ko-KR" altLang="en-US" sz="1500" dirty="0">
                <a:solidFill>
                  <a:srgbClr val="333333"/>
                </a:solidFill>
                <a:effectLst/>
                <a:latin typeface="Helvetica Neue" panose="02000503000000020004" pitchFamily="2" charset="0"/>
              </a:rPr>
              <a:t>  </a:t>
            </a:r>
            <a:r>
              <a:rPr lang="en" altLang="ko-Kore-KR" sz="1500" dirty="0">
                <a:solidFill>
                  <a:srgbClr val="333333"/>
                </a:solidFill>
                <a:effectLst/>
                <a:latin typeface="Helvetica Neue" panose="02000503000000020004" pitchFamily="2" charset="0"/>
              </a:rPr>
              <a:t>x, y, velocity, theta </a:t>
            </a:r>
            <a:r>
              <a:rPr lang="ko-KR" altLang="en-US" sz="1500" dirty="0">
                <a:solidFill>
                  <a:srgbClr val="333333"/>
                </a:solidFill>
                <a:effectLst/>
                <a:latin typeface="Helvetica Neue" panose="02000503000000020004" pitchFamily="2" charset="0"/>
              </a:rPr>
              <a:t>오차 등의 그래프를 그려보고 분석 할 것</a:t>
            </a:r>
            <a:r>
              <a:rPr lang="en-US" altLang="ko-KR" sz="1500" dirty="0">
                <a:solidFill>
                  <a:srgbClr val="333333"/>
                </a:solidFill>
                <a:latin typeface="Helvetica Neue" panose="02000503000000020004" pitchFamily="2" charset="0"/>
              </a:rPr>
              <a:t>.</a:t>
            </a:r>
            <a:endParaRPr kumimoji="1" lang="ko-Kore-KR" altLang="en-US" sz="1500" dirty="0"/>
          </a:p>
        </p:txBody>
      </p:sp>
      <p:sp>
        <p:nvSpPr>
          <p:cNvPr id="3" name="부제목 2">
            <a:extLst>
              <a:ext uri="{FF2B5EF4-FFF2-40B4-BE49-F238E27FC236}">
                <a16:creationId xmlns:a16="http://schemas.microsoft.com/office/drawing/2014/main" id="{CE03DB22-1B21-AFE5-7ED9-B3C54907FA06}"/>
              </a:ext>
            </a:extLst>
          </p:cNvPr>
          <p:cNvSpPr>
            <a:spLocks noGrp="1"/>
          </p:cNvSpPr>
          <p:nvPr>
            <p:ph type="subTitle" idx="1"/>
          </p:nvPr>
        </p:nvSpPr>
        <p:spPr>
          <a:xfrm>
            <a:off x="1523998" y="5151767"/>
            <a:ext cx="9144000" cy="399947"/>
          </a:xfrm>
        </p:spPr>
        <p:txBody>
          <a:bodyPr>
            <a:normAutofit lnSpcReduction="10000"/>
          </a:bodyPr>
          <a:lstStyle/>
          <a:p>
            <a:r>
              <a:rPr lang="ko-KR" altLang="en-US" b="0" i="0" dirty="0">
                <a:solidFill>
                  <a:srgbClr val="333333"/>
                </a:solidFill>
                <a:effectLst/>
                <a:latin typeface="NanumGothic" panose="020D0604000000000000" pitchFamily="34" charset="-127"/>
                <a:ea typeface="NanumGothic" panose="020D0604000000000000" pitchFamily="34" charset="-127"/>
              </a:rPr>
              <a:t>과제</a:t>
            </a:r>
            <a:r>
              <a:rPr lang="en-US" altLang="ko-KR" b="0" i="0" dirty="0">
                <a:solidFill>
                  <a:srgbClr val="333333"/>
                </a:solidFill>
                <a:effectLst/>
                <a:latin typeface="NanumGothic" panose="020D0604000000000000" pitchFamily="34" charset="-127"/>
                <a:ea typeface="NanumGothic" panose="020D0604000000000000" pitchFamily="34" charset="-127"/>
              </a:rPr>
              <a:t>04_</a:t>
            </a:r>
            <a:r>
              <a:rPr lang="ko-KR" altLang="en-US" dirty="0">
                <a:solidFill>
                  <a:srgbClr val="333333"/>
                </a:solidFill>
                <a:latin typeface="NanumGothic" panose="020D0604000000000000" pitchFamily="34" charset="-127"/>
                <a:ea typeface="NanumGothic" panose="020D0604000000000000" pitchFamily="34" charset="-127"/>
              </a:rPr>
              <a:t>이형섭</a:t>
            </a:r>
            <a:r>
              <a:rPr lang="en-US" altLang="ko-KR" b="0" i="0" dirty="0">
                <a:solidFill>
                  <a:srgbClr val="333333"/>
                </a:solidFill>
                <a:effectLst/>
                <a:latin typeface="NanumGothic" panose="020D0604000000000000" pitchFamily="34" charset="-127"/>
                <a:ea typeface="NanumGothic" panose="020D0604000000000000" pitchFamily="34" charset="-127"/>
              </a:rPr>
              <a:t>_201901766</a:t>
            </a:r>
            <a:endParaRPr kumimoji="1" lang="ko-Kore-KR" altLang="en-US" dirty="0"/>
          </a:p>
        </p:txBody>
      </p:sp>
    </p:spTree>
    <p:extLst>
      <p:ext uri="{BB962C8B-B14F-4D97-AF65-F5344CB8AC3E}">
        <p14:creationId xmlns:p14="http://schemas.microsoft.com/office/powerpoint/2010/main" val="862958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a:t>
            </a:r>
            <a:r>
              <a:rPr kumimoji="1" lang="en-US" altLang="ko-KR" sz="2500" dirty="0"/>
              <a:t>method</a:t>
            </a:r>
            <a:r>
              <a:rPr kumimoji="1" lang="ko-KR" altLang="en-US" sz="2500" dirty="0"/>
              <a:t>별 </a:t>
            </a:r>
            <a:r>
              <a:rPr kumimoji="1" lang="en-US" altLang="ko-KR" sz="2500" dirty="0"/>
              <a:t>DR</a:t>
            </a:r>
            <a:r>
              <a:rPr kumimoji="1" lang="ko-KR" altLang="en-US" sz="2500" dirty="0"/>
              <a:t> 결과 분석</a:t>
            </a:r>
            <a:r>
              <a:rPr kumimoji="1" lang="en-US" altLang="ko-KR" sz="2500" dirty="0"/>
              <a:t> (6) ::</a:t>
            </a:r>
            <a:endParaRPr kumimoji="1" lang="ko-Kore-KR" altLang="en-US" sz="2500" dirty="0"/>
          </a:p>
        </p:txBody>
      </p:sp>
      <p:sp>
        <p:nvSpPr>
          <p:cNvPr id="7" name="TextBox 6">
            <a:extLst>
              <a:ext uri="{FF2B5EF4-FFF2-40B4-BE49-F238E27FC236}">
                <a16:creationId xmlns:a16="http://schemas.microsoft.com/office/drawing/2014/main" id="{4853E57B-B91E-76D6-631D-7BD811715057}"/>
              </a:ext>
            </a:extLst>
          </p:cNvPr>
          <p:cNvSpPr txBox="1"/>
          <p:nvPr/>
        </p:nvSpPr>
        <p:spPr>
          <a:xfrm>
            <a:off x="956952" y="4306172"/>
            <a:ext cx="5723825" cy="2457660"/>
          </a:xfrm>
          <a:prstGeom prst="rect">
            <a:avLst/>
          </a:prstGeom>
          <a:noFill/>
        </p:spPr>
        <p:txBody>
          <a:bodyPr wrap="square" rtlCol="0">
            <a:spAutoFit/>
          </a:bodyPr>
          <a:lstStyle/>
          <a:p>
            <a:pPr>
              <a:lnSpc>
                <a:spcPct val="150000"/>
              </a:lnSpc>
            </a:pPr>
            <a:r>
              <a:rPr lang="en" altLang="ko-Kore-KR" sz="1300" b="1" dirty="0">
                <a:solidFill>
                  <a:srgbClr val="FF0000"/>
                </a:solidFill>
                <a:latin typeface="Menlo" panose="020B0609030804020204" pitchFamily="49" charset="0"/>
              </a:rPr>
              <a:t>Theta</a:t>
            </a:r>
            <a:r>
              <a:rPr lang="en" altLang="ko-Kore-KR" sz="1300" dirty="0">
                <a:latin typeface="Menlo" panose="020B0609030804020204" pitchFamily="49" charset="0"/>
              </a:rPr>
              <a:t> : </a:t>
            </a:r>
            <a:r>
              <a:rPr lang="en" altLang="ko-Kore-KR" sz="1300" b="0" i="0" dirty="0">
                <a:effectLst/>
                <a:latin typeface="Menlo" panose="020B0609030804020204" pitchFamily="49" charset="0"/>
              </a:rPr>
              <a:t>(\theta_{k+1} = \</a:t>
            </a:r>
            <a:r>
              <a:rPr lang="en" altLang="ko-Kore-KR" sz="1300" b="0" i="0" dirty="0" err="1">
                <a:effectLst/>
                <a:latin typeface="Menlo" panose="020B0609030804020204" pitchFamily="49" charset="0"/>
              </a:rPr>
              <a:t>theta_k</a:t>
            </a:r>
            <a:r>
              <a:rPr lang="en" altLang="ko-Kore-KR" sz="1300" b="0" i="0" dirty="0">
                <a:effectLst/>
                <a:latin typeface="Menlo" panose="020B0609030804020204" pitchFamily="49" charset="0"/>
              </a:rPr>
              <a:t> + </a:t>
            </a:r>
            <a:r>
              <a:rPr lang="en" altLang="ko-Kore-KR" sz="1300" b="0" i="0" dirty="0" err="1">
                <a:effectLst/>
                <a:latin typeface="Menlo" panose="020B0609030804020204" pitchFamily="49" charset="0"/>
              </a:rPr>
              <a:t>w_k</a:t>
            </a:r>
            <a:r>
              <a:rPr lang="en" altLang="ko-Kore-KR" sz="1300" b="0" i="0" dirty="0">
                <a:effectLst/>
                <a:latin typeface="Menlo" panose="020B0609030804020204" pitchFamily="49" charset="0"/>
              </a:rPr>
              <a:t>*T_s)</a:t>
            </a:r>
          </a:p>
          <a:p>
            <a:pPr marL="285750" indent="-285750">
              <a:lnSpc>
                <a:spcPct val="150000"/>
              </a:lnSpc>
              <a:buFont typeface="Wingdings" pitchFamily="2" charset="2"/>
              <a:buChar char="à"/>
            </a:pPr>
            <a:r>
              <a:rPr lang="en" altLang="ko-Kore-KR" sz="1300" dirty="0">
                <a:latin typeface="Menlo" panose="020B0609030804020204" pitchFamily="49" charset="0"/>
                <a:sym typeface="Wingdings" pitchFamily="2" charset="2"/>
              </a:rPr>
              <a:t>Theta update </a:t>
            </a:r>
            <a:r>
              <a:rPr lang="ko-Kore-KR" altLang="en-US" sz="1300" dirty="0">
                <a:latin typeface="Menlo" panose="020B0609030804020204" pitchFamily="49" charset="0"/>
                <a:sym typeface="Wingdings" pitchFamily="2" charset="2"/>
              </a:rPr>
              <a:t>수식은 세 방식 모두 같으므로</a:t>
            </a:r>
            <a:r>
              <a:rPr lang="en-US" altLang="ko-Kore-KR" sz="1300" dirty="0">
                <a:latin typeface="Menlo" panose="020B0609030804020204" pitchFamily="49" charset="0"/>
                <a:sym typeface="Wingdings" pitchFamily="2" charset="2"/>
              </a:rPr>
              <a:t> Error</a:t>
            </a:r>
            <a:r>
              <a:rPr lang="ko-Kore-KR" altLang="en-US" sz="1300" dirty="0">
                <a:latin typeface="Menlo" panose="020B0609030804020204" pitchFamily="49" charset="0"/>
                <a:sym typeface="Wingdings" pitchFamily="2" charset="2"/>
              </a:rPr>
              <a:t>가 모두 </a:t>
            </a:r>
            <a:r>
              <a:rPr lang="en-US" altLang="ko-Kore-KR" sz="1300" dirty="0">
                <a:latin typeface="Menlo" panose="020B0609030804020204" pitchFamily="49" charset="0"/>
                <a:sym typeface="Wingdings" pitchFamily="2" charset="2"/>
              </a:rPr>
              <a:t>0</a:t>
            </a:r>
            <a:r>
              <a:rPr lang="ko-Kore-KR" altLang="en-US" sz="1300" dirty="0">
                <a:latin typeface="Menlo" panose="020B0609030804020204" pitchFamily="49" charset="0"/>
                <a:sym typeface="Wingdings" pitchFamily="2" charset="2"/>
              </a:rPr>
              <a:t>이 나오는 것이 당연하다</a:t>
            </a:r>
            <a:r>
              <a:rPr lang="en-US" altLang="ko-Kore-KR" sz="1300" dirty="0">
                <a:latin typeface="Menlo" panose="020B0609030804020204" pitchFamily="49" charset="0"/>
                <a:sym typeface="Wingdings" pitchFamily="2" charset="2"/>
              </a:rPr>
              <a:t>.</a:t>
            </a:r>
          </a:p>
          <a:p>
            <a:pPr>
              <a:lnSpc>
                <a:spcPct val="150000"/>
              </a:lnSpc>
            </a:pPr>
            <a:r>
              <a:rPr lang="en-US" altLang="ko-Kore-KR" sz="1300" dirty="0">
                <a:latin typeface="Menlo" panose="020B0609030804020204" pitchFamily="49" charset="0"/>
                <a:sym typeface="Wingdings" pitchFamily="2" charset="2"/>
              </a:rPr>
              <a:t>   (</a:t>
            </a:r>
            <a:r>
              <a:rPr lang="en-US" altLang="ko-KR" sz="1300" dirty="0">
                <a:latin typeface="Menlo" panose="020B0609030804020204" pitchFamily="49" charset="0"/>
                <a:sym typeface="Wingdings" pitchFamily="2" charset="2"/>
              </a:rPr>
              <a:t>0</a:t>
            </a:r>
            <a:r>
              <a:rPr lang="ko-KR" altLang="en-US" sz="1300" dirty="0" err="1">
                <a:latin typeface="Menlo" panose="020B0609030804020204" pitchFamily="49" charset="0"/>
                <a:sym typeface="Wingdings" pitchFamily="2" charset="2"/>
              </a:rPr>
              <a:t>으로</a:t>
            </a:r>
            <a:r>
              <a:rPr lang="ko-KR" altLang="en-US" sz="1300" dirty="0">
                <a:latin typeface="Menlo" panose="020B0609030804020204" pitchFamily="49" charset="0"/>
                <a:sym typeface="Wingdings" pitchFamily="2" charset="2"/>
              </a:rPr>
              <a:t> 겹쳐져 안보이는 것을 방지하고자 선의 굵기를 달리함</a:t>
            </a:r>
            <a:r>
              <a:rPr lang="en-US" altLang="ko-Kore-KR" sz="1300" dirty="0">
                <a:latin typeface="Menlo" panose="020B0609030804020204" pitchFamily="49" charset="0"/>
                <a:sym typeface="Wingdings" pitchFamily="2" charset="2"/>
              </a:rPr>
              <a:t>)</a:t>
            </a:r>
          </a:p>
          <a:p>
            <a:pPr marL="285750" indent="-285750">
              <a:lnSpc>
                <a:spcPct val="150000"/>
              </a:lnSpc>
              <a:buFont typeface="Wingdings" pitchFamily="2" charset="2"/>
              <a:buChar char="à"/>
            </a:pPr>
            <a:endParaRPr lang="en-US" altLang="ko-Kore-KR" sz="1300" b="0" i="0" dirty="0">
              <a:effectLst/>
              <a:latin typeface="Menlo" panose="020B0609030804020204" pitchFamily="49" charset="0"/>
              <a:sym typeface="Wingdings" pitchFamily="2" charset="2"/>
            </a:endParaRPr>
          </a:p>
          <a:p>
            <a:pPr>
              <a:lnSpc>
                <a:spcPct val="150000"/>
              </a:lnSpc>
            </a:pPr>
            <a:r>
              <a:rPr lang="en-US" altLang="ko-Kore-KR" sz="1300" b="1" dirty="0">
                <a:solidFill>
                  <a:srgbClr val="FF0000"/>
                </a:solidFill>
                <a:latin typeface="Menlo" panose="020B0609030804020204" pitchFamily="49" charset="0"/>
                <a:sym typeface="Wingdings" pitchFamily="2" charset="2"/>
              </a:rPr>
              <a:t>Velocity</a:t>
            </a:r>
          </a:p>
          <a:p>
            <a:pPr marL="285750" indent="-285750">
              <a:lnSpc>
                <a:spcPct val="150000"/>
              </a:lnSpc>
              <a:buFont typeface="Wingdings" pitchFamily="2" charset="2"/>
              <a:buChar char="à"/>
            </a:pPr>
            <a:r>
              <a:rPr lang="en-US" altLang="ko-Kore-KR" sz="1300" dirty="0">
                <a:latin typeface="Menlo" panose="020B0609030804020204" pitchFamily="49" charset="0"/>
                <a:sym typeface="Wingdings" pitchFamily="2" charset="2"/>
              </a:rPr>
              <a:t>Velocity</a:t>
            </a:r>
            <a:r>
              <a:rPr lang="ko-Kore-KR" altLang="en-US" sz="1300" dirty="0">
                <a:latin typeface="Menlo" panose="020B0609030804020204" pitchFamily="49" charset="0"/>
                <a:sym typeface="Wingdings" pitchFamily="2" charset="2"/>
              </a:rPr>
              <a:t>는 세 가지 방식에서 종속변수</a:t>
            </a:r>
            <a:r>
              <a:rPr lang="en-US" altLang="ko-Kore-KR" sz="1300" dirty="0">
                <a:latin typeface="Menlo" panose="020B0609030804020204" pitchFamily="49" charset="0"/>
                <a:sym typeface="Wingdings" pitchFamily="2" charset="2"/>
              </a:rPr>
              <a:t>(x, y, theta</a:t>
            </a:r>
            <a:r>
              <a:rPr lang="en-US" altLang="ko-KR" sz="1300" dirty="0">
                <a:latin typeface="Menlo" panose="020B0609030804020204" pitchFamily="49" charset="0"/>
                <a:sym typeface="Wingdings" pitchFamily="2" charset="2"/>
              </a:rPr>
              <a:t>)</a:t>
            </a:r>
            <a:r>
              <a:rPr lang="ko-Kore-KR" altLang="en-US" sz="1300" dirty="0">
                <a:latin typeface="Menlo" panose="020B0609030804020204" pitchFamily="49" charset="0"/>
                <a:sym typeface="Wingdings" pitchFamily="2" charset="2"/>
              </a:rPr>
              <a:t>가 </a:t>
            </a:r>
            <a:endParaRPr lang="en-US" altLang="ko-Kore-KR" sz="1300" dirty="0">
              <a:latin typeface="Menlo" panose="020B0609030804020204" pitchFamily="49" charset="0"/>
              <a:sym typeface="Wingdings" pitchFamily="2" charset="2"/>
            </a:endParaRPr>
          </a:p>
          <a:p>
            <a:pPr>
              <a:lnSpc>
                <a:spcPct val="150000"/>
              </a:lnSpc>
            </a:pPr>
            <a:r>
              <a:rPr lang="en-US" altLang="ko-Kore-KR" sz="1300" dirty="0">
                <a:latin typeface="Menlo" panose="020B0609030804020204" pitchFamily="49" charset="0"/>
                <a:sym typeface="Wingdings" pitchFamily="2" charset="2"/>
              </a:rPr>
              <a:t>  </a:t>
            </a:r>
            <a:r>
              <a:rPr lang="ko-Kore-KR" altLang="en-US" sz="1300" dirty="0">
                <a:latin typeface="Menlo" panose="020B0609030804020204" pitchFamily="49" charset="0"/>
                <a:sym typeface="Wingdings" pitchFamily="2" charset="2"/>
              </a:rPr>
              <a:t>아니라 독립변수이기 때문에 모두 동일한 값을 갖는다</a:t>
            </a:r>
            <a:r>
              <a:rPr lang="en-US" altLang="ko-Kore-KR" sz="1300" dirty="0">
                <a:latin typeface="Menlo" panose="020B0609030804020204" pitchFamily="49" charset="0"/>
                <a:sym typeface="Wingdings" pitchFamily="2" charset="2"/>
              </a:rPr>
              <a:t>.</a:t>
            </a:r>
          </a:p>
        </p:txBody>
      </p:sp>
      <p:pic>
        <p:nvPicPr>
          <p:cNvPr id="4" name="그림 3" descr="텍스트, 스크린샷, 폰트, 번호이(가) 표시된 사진&#10;&#10;자동 생성된 설명">
            <a:extLst>
              <a:ext uri="{FF2B5EF4-FFF2-40B4-BE49-F238E27FC236}">
                <a16:creationId xmlns:a16="http://schemas.microsoft.com/office/drawing/2014/main" id="{1A51BCF8-221E-F6D8-2D92-425300E5571F}"/>
              </a:ext>
            </a:extLst>
          </p:cNvPr>
          <p:cNvPicPr>
            <a:picLocks noChangeAspect="1"/>
          </p:cNvPicPr>
          <p:nvPr/>
        </p:nvPicPr>
        <p:blipFill>
          <a:blip r:embed="rId3"/>
          <a:stretch>
            <a:fillRect/>
          </a:stretch>
        </p:blipFill>
        <p:spPr>
          <a:xfrm>
            <a:off x="838200" y="1376026"/>
            <a:ext cx="5061500" cy="2807771"/>
          </a:xfrm>
          <a:prstGeom prst="rect">
            <a:avLst/>
          </a:prstGeom>
        </p:spPr>
      </p:pic>
      <p:pic>
        <p:nvPicPr>
          <p:cNvPr id="6" name="그림 5" descr="텍스트, 스크린샷, 소프트웨어, 번호이(가) 표시된 사진&#10;&#10;자동 생성된 설명">
            <a:extLst>
              <a:ext uri="{FF2B5EF4-FFF2-40B4-BE49-F238E27FC236}">
                <a16:creationId xmlns:a16="http://schemas.microsoft.com/office/drawing/2014/main" id="{B5118908-A31E-A868-7B72-DE2F66DE2FAB}"/>
              </a:ext>
            </a:extLst>
          </p:cNvPr>
          <p:cNvPicPr>
            <a:picLocks noChangeAspect="1"/>
          </p:cNvPicPr>
          <p:nvPr/>
        </p:nvPicPr>
        <p:blipFill>
          <a:blip r:embed="rId4"/>
          <a:stretch>
            <a:fillRect/>
          </a:stretch>
        </p:blipFill>
        <p:spPr>
          <a:xfrm>
            <a:off x="6680777" y="1371523"/>
            <a:ext cx="4673023" cy="4186425"/>
          </a:xfrm>
          <a:prstGeom prst="rect">
            <a:avLst/>
          </a:prstGeom>
        </p:spPr>
      </p:pic>
      <p:cxnSp>
        <p:nvCxnSpPr>
          <p:cNvPr id="10" name="꺾인 연결선[E] 9">
            <a:extLst>
              <a:ext uri="{FF2B5EF4-FFF2-40B4-BE49-F238E27FC236}">
                <a16:creationId xmlns:a16="http://schemas.microsoft.com/office/drawing/2014/main" id="{14264FBE-85F3-BB22-3848-B0DF5D1D14D8}"/>
              </a:ext>
            </a:extLst>
          </p:cNvPr>
          <p:cNvCxnSpPr>
            <a:cxnSpLocks/>
          </p:cNvCxnSpPr>
          <p:nvPr/>
        </p:nvCxnSpPr>
        <p:spPr>
          <a:xfrm rot="5400000" flipH="1" flipV="1">
            <a:off x="5675238" y="3169544"/>
            <a:ext cx="2363189" cy="1914264"/>
          </a:xfrm>
          <a:prstGeom prst="bentConnector3">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640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실습 </a:t>
            </a:r>
            <a:r>
              <a:rPr kumimoji="1" lang="en-US" altLang="ko-KR" sz="2500" dirty="0"/>
              <a:t>2</a:t>
            </a:r>
            <a:r>
              <a:rPr kumimoji="1" lang="ko-KR" altLang="en-US" sz="2500" dirty="0"/>
              <a:t> 수행 영상</a:t>
            </a:r>
            <a:r>
              <a:rPr kumimoji="1" lang="en-US" altLang="ko-KR" sz="2500" dirty="0"/>
              <a:t> ::</a:t>
            </a:r>
            <a:endParaRPr kumimoji="1" lang="ko-Kore-KR" altLang="en-US" sz="2500" dirty="0"/>
          </a:p>
        </p:txBody>
      </p:sp>
      <p:pic>
        <p:nvPicPr>
          <p:cNvPr id="5" name="실습2.mp4">
            <a:hlinkClick r:id="" action="ppaction://media"/>
            <a:extLst>
              <a:ext uri="{FF2B5EF4-FFF2-40B4-BE49-F238E27FC236}">
                <a16:creationId xmlns:a16="http://schemas.microsoft.com/office/drawing/2014/main" id="{DB8E7E60-905B-F16C-6FD7-62F797AF869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95332" y="994352"/>
            <a:ext cx="9201335" cy="5750311"/>
          </a:xfrm>
        </p:spPr>
      </p:pic>
    </p:spTree>
    <p:extLst>
      <p:ext uri="{BB962C8B-B14F-4D97-AF65-F5344CB8AC3E}">
        <p14:creationId xmlns:p14="http://schemas.microsoft.com/office/powerpoint/2010/main" val="350786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실습 </a:t>
            </a:r>
            <a:r>
              <a:rPr kumimoji="1" lang="en-US" altLang="ko-KR" sz="2500" dirty="0"/>
              <a:t>2</a:t>
            </a:r>
            <a:r>
              <a:rPr kumimoji="1" lang="ko-KR" altLang="en-US" sz="2500" dirty="0"/>
              <a:t> 코드 </a:t>
            </a:r>
            <a:r>
              <a:rPr kumimoji="1" lang="en-US" altLang="ko-KR" sz="2500" dirty="0"/>
              <a:t>&amp;</a:t>
            </a:r>
            <a:r>
              <a:rPr kumimoji="1" lang="ko-KR" altLang="en-US" sz="2500" dirty="0"/>
              <a:t>결과 분석 </a:t>
            </a:r>
            <a:r>
              <a:rPr kumimoji="1" lang="en-US" altLang="ko-KR" sz="2500" dirty="0"/>
              <a:t>(1)</a:t>
            </a:r>
            <a:r>
              <a:rPr kumimoji="1" lang="ko-KR" altLang="en-US" sz="2500" dirty="0"/>
              <a:t> </a:t>
            </a:r>
            <a:r>
              <a:rPr kumimoji="1" lang="en-US" altLang="ko-KR" sz="2500" dirty="0"/>
              <a:t>::</a:t>
            </a:r>
            <a:endParaRPr kumimoji="1" lang="ko-Kore-KR" altLang="en-US" sz="2500" dirty="0"/>
          </a:p>
        </p:txBody>
      </p:sp>
      <p:sp>
        <p:nvSpPr>
          <p:cNvPr id="8" name="TextBox 7">
            <a:extLst>
              <a:ext uri="{FF2B5EF4-FFF2-40B4-BE49-F238E27FC236}">
                <a16:creationId xmlns:a16="http://schemas.microsoft.com/office/drawing/2014/main" id="{6E112AE5-F048-BF5B-7116-5BCAE2C575A2}"/>
              </a:ext>
            </a:extLst>
          </p:cNvPr>
          <p:cNvSpPr txBox="1"/>
          <p:nvPr/>
        </p:nvSpPr>
        <p:spPr>
          <a:xfrm>
            <a:off x="4043995" y="1343818"/>
            <a:ext cx="4104009" cy="553998"/>
          </a:xfrm>
          <a:prstGeom prst="rect">
            <a:avLst/>
          </a:prstGeom>
          <a:noFill/>
        </p:spPr>
        <p:txBody>
          <a:bodyPr wrap="none" rtlCol="0">
            <a:spAutoFit/>
          </a:bodyPr>
          <a:lstStyle/>
          <a:p>
            <a:r>
              <a:rPr kumimoji="1" lang="ko-KR" altLang="en-US" sz="1500" dirty="0"/>
              <a:t>코드 분석을 통해 결과 분석을 진행하겠습니다</a:t>
            </a:r>
            <a:r>
              <a:rPr kumimoji="1" lang="en-US" altLang="ko-KR" sz="1500" dirty="0"/>
              <a:t>.</a:t>
            </a:r>
          </a:p>
          <a:p>
            <a:r>
              <a:rPr kumimoji="1" lang="ko-KR" altLang="en-US" sz="1500" dirty="0"/>
              <a:t>코드 분석은 주석으로 대체하겠습니다</a:t>
            </a:r>
            <a:r>
              <a:rPr kumimoji="1" lang="en-US" altLang="ko-KR" sz="1500" dirty="0"/>
              <a:t>.</a:t>
            </a:r>
            <a:endParaRPr kumimoji="1" lang="ko-Kore-KR" altLang="en-US" sz="1500" dirty="0"/>
          </a:p>
        </p:txBody>
      </p:sp>
      <p:pic>
        <p:nvPicPr>
          <p:cNvPr id="10" name="그림 9" descr="텍스트, 폰트, 번호, 소프트웨어이(가) 표시된 사진&#10;&#10;자동 생성된 설명">
            <a:extLst>
              <a:ext uri="{FF2B5EF4-FFF2-40B4-BE49-F238E27FC236}">
                <a16:creationId xmlns:a16="http://schemas.microsoft.com/office/drawing/2014/main" id="{67BA5DB1-48B7-AC73-85F2-7BE3A8CC8C82}"/>
              </a:ext>
            </a:extLst>
          </p:cNvPr>
          <p:cNvPicPr>
            <a:picLocks noChangeAspect="1"/>
          </p:cNvPicPr>
          <p:nvPr/>
        </p:nvPicPr>
        <p:blipFill>
          <a:blip r:embed="rId3"/>
          <a:stretch>
            <a:fillRect/>
          </a:stretch>
        </p:blipFill>
        <p:spPr>
          <a:xfrm>
            <a:off x="6473043" y="2186612"/>
            <a:ext cx="5242747" cy="2484776"/>
          </a:xfrm>
          <a:prstGeom prst="rect">
            <a:avLst/>
          </a:prstGeom>
        </p:spPr>
      </p:pic>
      <p:pic>
        <p:nvPicPr>
          <p:cNvPr id="12" name="그림 11" descr="텍스트, 스크린샷, 폰트, 번호이(가) 표시된 사진&#10;&#10;자동 생성된 설명">
            <a:extLst>
              <a:ext uri="{FF2B5EF4-FFF2-40B4-BE49-F238E27FC236}">
                <a16:creationId xmlns:a16="http://schemas.microsoft.com/office/drawing/2014/main" id="{701EEBB0-CE46-E02C-3361-F616409964DE}"/>
              </a:ext>
            </a:extLst>
          </p:cNvPr>
          <p:cNvPicPr>
            <a:picLocks noChangeAspect="1"/>
          </p:cNvPicPr>
          <p:nvPr/>
        </p:nvPicPr>
        <p:blipFill>
          <a:blip r:embed="rId4"/>
          <a:stretch>
            <a:fillRect/>
          </a:stretch>
        </p:blipFill>
        <p:spPr>
          <a:xfrm>
            <a:off x="838200" y="2186612"/>
            <a:ext cx="5029200" cy="2413000"/>
          </a:xfrm>
          <a:prstGeom prst="rect">
            <a:avLst/>
          </a:prstGeom>
        </p:spPr>
      </p:pic>
    </p:spTree>
    <p:extLst>
      <p:ext uri="{BB962C8B-B14F-4D97-AF65-F5344CB8AC3E}">
        <p14:creationId xmlns:p14="http://schemas.microsoft.com/office/powerpoint/2010/main" val="3080622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실습 </a:t>
            </a:r>
            <a:r>
              <a:rPr kumimoji="1" lang="en-US" altLang="ko-KR" sz="2500" dirty="0"/>
              <a:t>2</a:t>
            </a:r>
            <a:r>
              <a:rPr kumimoji="1" lang="ko-KR" altLang="en-US" sz="2500" dirty="0"/>
              <a:t> 코드 </a:t>
            </a:r>
            <a:r>
              <a:rPr kumimoji="1" lang="en-US" altLang="ko-KR" sz="2500" dirty="0"/>
              <a:t>&amp;</a:t>
            </a:r>
            <a:r>
              <a:rPr kumimoji="1" lang="ko-KR" altLang="en-US" sz="2500" dirty="0"/>
              <a:t>결과 분석 </a:t>
            </a:r>
            <a:r>
              <a:rPr kumimoji="1" lang="en-US" altLang="ko-KR" sz="2500" dirty="0"/>
              <a:t>(2)</a:t>
            </a:r>
            <a:r>
              <a:rPr kumimoji="1" lang="ko-KR" altLang="en-US" sz="2500" dirty="0"/>
              <a:t> </a:t>
            </a:r>
            <a:r>
              <a:rPr kumimoji="1" lang="en-US" altLang="ko-KR" sz="2500" dirty="0"/>
              <a:t>::</a:t>
            </a:r>
            <a:endParaRPr kumimoji="1" lang="ko-Kore-KR" altLang="en-US" sz="2500" dirty="0"/>
          </a:p>
        </p:txBody>
      </p:sp>
      <p:sp>
        <p:nvSpPr>
          <p:cNvPr id="8" name="TextBox 7">
            <a:extLst>
              <a:ext uri="{FF2B5EF4-FFF2-40B4-BE49-F238E27FC236}">
                <a16:creationId xmlns:a16="http://schemas.microsoft.com/office/drawing/2014/main" id="{6E112AE5-F048-BF5B-7116-5BCAE2C575A2}"/>
              </a:ext>
            </a:extLst>
          </p:cNvPr>
          <p:cNvSpPr txBox="1"/>
          <p:nvPr/>
        </p:nvSpPr>
        <p:spPr>
          <a:xfrm>
            <a:off x="1115918" y="4214091"/>
            <a:ext cx="9960163" cy="2400657"/>
          </a:xfrm>
          <a:prstGeom prst="rect">
            <a:avLst/>
          </a:prstGeom>
          <a:noFill/>
        </p:spPr>
        <p:txBody>
          <a:bodyPr wrap="none" rtlCol="0">
            <a:spAutoFit/>
          </a:bodyPr>
          <a:lstStyle/>
          <a:p>
            <a:r>
              <a:rPr kumimoji="1" lang="ko-KR" altLang="en-US" sz="1500" b="1" dirty="0"/>
              <a:t>결과 분석 </a:t>
            </a:r>
            <a:r>
              <a:rPr kumimoji="1" lang="en-US" altLang="ko-KR" sz="1500" b="1" dirty="0"/>
              <a:t>:</a:t>
            </a:r>
            <a:r>
              <a:rPr kumimoji="1" lang="ko-KR" altLang="en-US" sz="1500" b="1" dirty="0"/>
              <a:t> </a:t>
            </a:r>
            <a:endParaRPr kumimoji="1" lang="en-US" altLang="ko-KR" sz="1500" b="1" dirty="0"/>
          </a:p>
          <a:p>
            <a:endParaRPr kumimoji="1" lang="en-US" altLang="ko-KR" sz="1500" b="1" dirty="0"/>
          </a:p>
          <a:p>
            <a:r>
              <a:rPr kumimoji="1" lang="ko-KR" altLang="en-US" sz="1500" dirty="0"/>
              <a:t>실습 </a:t>
            </a:r>
            <a:r>
              <a:rPr kumimoji="1" lang="en-US" altLang="ko-KR" sz="1500" dirty="0"/>
              <a:t>2</a:t>
            </a:r>
            <a:r>
              <a:rPr kumimoji="1" lang="ko-KR" altLang="en-US" sz="1500" dirty="0"/>
              <a:t> 결과의 핵심은</a:t>
            </a:r>
            <a:r>
              <a:rPr kumimoji="1" lang="en-US" altLang="ko-KR" sz="1500" dirty="0"/>
              <a:t> Runge-</a:t>
            </a:r>
            <a:r>
              <a:rPr kumimoji="1" lang="en-US" altLang="ko-KR" sz="1500" dirty="0" err="1"/>
              <a:t>Kutta</a:t>
            </a:r>
            <a:r>
              <a:rPr kumimoji="1" lang="ko-KR" altLang="en-US" sz="1500" dirty="0"/>
              <a:t> 방법으로 </a:t>
            </a:r>
            <a:r>
              <a:rPr kumimoji="1" lang="en-US" altLang="ko-KR" sz="1500" dirty="0"/>
              <a:t>Dead Reckoning</a:t>
            </a:r>
            <a:r>
              <a:rPr kumimoji="1" lang="ko-KR" altLang="en-US" sz="1500" dirty="0"/>
              <a:t>을 통해 </a:t>
            </a:r>
            <a:r>
              <a:rPr kumimoji="1" lang="en-US" altLang="ko-KR" sz="1500" dirty="0"/>
              <a:t>SLAM</a:t>
            </a:r>
            <a:r>
              <a:rPr kumimoji="1" lang="ko-KR" altLang="en-US" sz="1500" dirty="0"/>
              <a:t>을 수행하는 것입니다</a:t>
            </a:r>
            <a:r>
              <a:rPr kumimoji="1" lang="en-US" altLang="ko-KR" sz="1500" dirty="0"/>
              <a:t>.</a:t>
            </a:r>
          </a:p>
          <a:p>
            <a:endParaRPr kumimoji="1" lang="en-US" altLang="ko-Kore-KR" sz="1500" dirty="0"/>
          </a:p>
          <a:p>
            <a:r>
              <a:rPr kumimoji="1" lang="ko-KR" altLang="en-US" sz="1500" dirty="0"/>
              <a:t>코드에서 알 수 있듯이 </a:t>
            </a:r>
            <a:r>
              <a:rPr kumimoji="1" lang="en-US" altLang="ko-KR" sz="1500" dirty="0"/>
              <a:t>Lidar Data</a:t>
            </a:r>
            <a:r>
              <a:rPr kumimoji="1" lang="ko-KR" altLang="en-US" sz="1500" dirty="0"/>
              <a:t>는 수집한 </a:t>
            </a:r>
            <a:r>
              <a:rPr kumimoji="1" lang="en-US" altLang="ko-KR" sz="1500" dirty="0"/>
              <a:t>data</a:t>
            </a:r>
            <a:r>
              <a:rPr kumimoji="1" lang="ko-KR" altLang="en-US" sz="1500" dirty="0"/>
              <a:t> 그대로 </a:t>
            </a:r>
            <a:r>
              <a:rPr kumimoji="1" lang="en-US" altLang="ko-KR" sz="1500" dirty="0"/>
              <a:t>plot</a:t>
            </a:r>
            <a:r>
              <a:rPr kumimoji="1" lang="ko-KR" altLang="en-US" sz="1500" dirty="0"/>
              <a:t>하지만</a:t>
            </a:r>
            <a:endParaRPr kumimoji="1" lang="en-US" altLang="ko-KR" sz="1500" dirty="0"/>
          </a:p>
          <a:p>
            <a:r>
              <a:rPr kumimoji="1" lang="ko-KR" altLang="en-US" sz="1500" dirty="0"/>
              <a:t>차량이 이동하는 경로</a:t>
            </a:r>
            <a:r>
              <a:rPr kumimoji="1" lang="en-US" altLang="ko-KR" sz="1500" dirty="0"/>
              <a:t>,</a:t>
            </a:r>
            <a:r>
              <a:rPr kumimoji="1" lang="ko-KR" altLang="en-US" sz="1500" dirty="0"/>
              <a:t> 차량의 위치는 모두 </a:t>
            </a:r>
            <a:r>
              <a:rPr kumimoji="1" lang="en-US" altLang="ko-KR" sz="1500" dirty="0"/>
              <a:t>CAN</a:t>
            </a:r>
            <a:r>
              <a:rPr kumimoji="1" lang="ko-KR" altLang="en-US" sz="1500" dirty="0"/>
              <a:t>을 통해 얻은 주행 </a:t>
            </a:r>
            <a:r>
              <a:rPr kumimoji="1" lang="en-US" altLang="ko-KR" sz="1500" dirty="0"/>
              <a:t>data </a:t>
            </a:r>
            <a:r>
              <a:rPr kumimoji="1" lang="ko-KR" altLang="en-US" sz="1500" dirty="0"/>
              <a:t>중 </a:t>
            </a:r>
            <a:r>
              <a:rPr kumimoji="1" lang="en-US" altLang="ko-KR" sz="1500" dirty="0"/>
              <a:t>RR, RL, Yaw Rate</a:t>
            </a:r>
            <a:r>
              <a:rPr kumimoji="1" lang="ko-KR" altLang="en-US" sz="1500" dirty="0"/>
              <a:t>만을 기반으로</a:t>
            </a:r>
            <a:endParaRPr kumimoji="1" lang="en-US" altLang="ko-KR" sz="1500" dirty="0"/>
          </a:p>
          <a:p>
            <a:r>
              <a:rPr kumimoji="1" lang="en-US" altLang="ko-KR" sz="1500" dirty="0"/>
              <a:t>Runge-</a:t>
            </a:r>
            <a:r>
              <a:rPr kumimoji="1" lang="en-US" altLang="ko-KR" sz="1500" dirty="0" err="1"/>
              <a:t>Kutta</a:t>
            </a:r>
            <a:r>
              <a:rPr kumimoji="1" lang="en-US" altLang="ko-KR" sz="1500" dirty="0"/>
              <a:t> Dead Reckoning</a:t>
            </a:r>
            <a:r>
              <a:rPr kumimoji="1" lang="ko-KR" altLang="en-US" sz="1500" dirty="0"/>
              <a:t>을 사용하여 </a:t>
            </a:r>
            <a:r>
              <a:rPr kumimoji="1" lang="en-US" altLang="ko-KR" sz="1500" dirty="0"/>
              <a:t>SLAM</a:t>
            </a:r>
            <a:r>
              <a:rPr kumimoji="1" lang="ko-KR" altLang="en-US" sz="1500" dirty="0"/>
              <a:t>을 하는 것이었습니다</a:t>
            </a:r>
            <a:r>
              <a:rPr kumimoji="1" lang="en-US" altLang="ko-KR" sz="1500" dirty="0"/>
              <a:t>.</a:t>
            </a:r>
          </a:p>
          <a:p>
            <a:endParaRPr kumimoji="1" lang="en-US" altLang="ko-KR" sz="1500" dirty="0"/>
          </a:p>
          <a:p>
            <a:r>
              <a:rPr kumimoji="1" lang="en-US" altLang="ko-KR" sz="1500" dirty="0"/>
              <a:t>Dead Reckoning</a:t>
            </a:r>
            <a:r>
              <a:rPr kumimoji="1" lang="ko-KR" altLang="en-US" sz="1500" dirty="0"/>
              <a:t>이 성공적으로 수행되어 차량의 이동 경로와 </a:t>
            </a:r>
            <a:r>
              <a:rPr kumimoji="1" lang="en-US" altLang="ko-KR" sz="1500" dirty="0"/>
              <a:t>Lidar data</a:t>
            </a:r>
            <a:r>
              <a:rPr kumimoji="1" lang="ko-KR" altLang="en-US" sz="1500" dirty="0"/>
              <a:t>가 자연스럽게 </a:t>
            </a:r>
            <a:r>
              <a:rPr kumimoji="1" lang="en-US" altLang="ko-KR" sz="1500" dirty="0"/>
              <a:t>plot</a:t>
            </a:r>
            <a:r>
              <a:rPr kumimoji="1" lang="ko-KR" altLang="en-US" sz="1500" dirty="0"/>
              <a:t>되는 것을 확인할 수 있습니다</a:t>
            </a:r>
            <a:r>
              <a:rPr kumimoji="1" lang="en-US" altLang="ko-KR" sz="1500" dirty="0"/>
              <a:t>.</a:t>
            </a:r>
          </a:p>
          <a:p>
            <a:endParaRPr kumimoji="1" lang="en-US" altLang="ko-KR" sz="1500" dirty="0"/>
          </a:p>
        </p:txBody>
      </p:sp>
      <p:pic>
        <p:nvPicPr>
          <p:cNvPr id="4" name="그림 3" descr="텍스트, 스크린샷, 폰트이(가) 표시된 사진&#10;&#10;자동 생성된 설명">
            <a:extLst>
              <a:ext uri="{FF2B5EF4-FFF2-40B4-BE49-F238E27FC236}">
                <a16:creationId xmlns:a16="http://schemas.microsoft.com/office/drawing/2014/main" id="{E3F22CD2-87E2-CE73-09F7-D29ED5F4A125}"/>
              </a:ext>
            </a:extLst>
          </p:cNvPr>
          <p:cNvPicPr>
            <a:picLocks noChangeAspect="1"/>
          </p:cNvPicPr>
          <p:nvPr/>
        </p:nvPicPr>
        <p:blipFill>
          <a:blip r:embed="rId3"/>
          <a:stretch>
            <a:fillRect/>
          </a:stretch>
        </p:blipFill>
        <p:spPr>
          <a:xfrm>
            <a:off x="303683" y="1221563"/>
            <a:ext cx="6829245" cy="2844692"/>
          </a:xfrm>
          <a:prstGeom prst="rect">
            <a:avLst/>
          </a:prstGeom>
        </p:spPr>
      </p:pic>
      <p:pic>
        <p:nvPicPr>
          <p:cNvPr id="6" name="그림 5" descr="텍스트, 폰트, 스크린샷, 라인이(가) 표시된 사진&#10;&#10;자동 생성된 설명">
            <a:extLst>
              <a:ext uri="{FF2B5EF4-FFF2-40B4-BE49-F238E27FC236}">
                <a16:creationId xmlns:a16="http://schemas.microsoft.com/office/drawing/2014/main" id="{C5B6E28C-524B-3833-5E5B-AD6F30FCD421}"/>
              </a:ext>
            </a:extLst>
          </p:cNvPr>
          <p:cNvPicPr>
            <a:picLocks noChangeAspect="1"/>
          </p:cNvPicPr>
          <p:nvPr/>
        </p:nvPicPr>
        <p:blipFill>
          <a:blip r:embed="rId4"/>
          <a:stretch>
            <a:fillRect/>
          </a:stretch>
        </p:blipFill>
        <p:spPr>
          <a:xfrm>
            <a:off x="7132928" y="1221563"/>
            <a:ext cx="4732053" cy="785091"/>
          </a:xfrm>
          <a:prstGeom prst="rect">
            <a:avLst/>
          </a:prstGeom>
        </p:spPr>
      </p:pic>
    </p:spTree>
    <p:extLst>
      <p:ext uri="{BB962C8B-B14F-4D97-AF65-F5344CB8AC3E}">
        <p14:creationId xmlns:p14="http://schemas.microsoft.com/office/powerpoint/2010/main" val="4291942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a:t>
            </a:r>
            <a:r>
              <a:rPr kumimoji="1" lang="en-US" altLang="ko-KR" sz="2500" dirty="0"/>
              <a:t>method</a:t>
            </a:r>
            <a:r>
              <a:rPr kumimoji="1" lang="ko-KR" altLang="en-US" sz="2500" dirty="0"/>
              <a:t>별 </a:t>
            </a:r>
            <a:r>
              <a:rPr kumimoji="1" lang="en-US" altLang="ko-KR" sz="2500" dirty="0"/>
              <a:t>DR</a:t>
            </a:r>
            <a:r>
              <a:rPr kumimoji="1" lang="ko-KR" altLang="en-US" sz="2500" dirty="0"/>
              <a:t> 결과 분석</a:t>
            </a:r>
            <a:r>
              <a:rPr kumimoji="1" lang="en-US" altLang="ko-KR" sz="2500" dirty="0"/>
              <a:t> (1) ::</a:t>
            </a:r>
            <a:endParaRPr kumimoji="1" lang="ko-Kore-KR" altLang="en-US" sz="2500" dirty="0"/>
          </a:p>
        </p:txBody>
      </p:sp>
      <p:pic>
        <p:nvPicPr>
          <p:cNvPr id="5" name="그림 4" descr="텍스트, 폰트, 번호, 라인이(가) 표시된 사진&#10;&#10;자동 생성된 설명">
            <a:extLst>
              <a:ext uri="{FF2B5EF4-FFF2-40B4-BE49-F238E27FC236}">
                <a16:creationId xmlns:a16="http://schemas.microsoft.com/office/drawing/2014/main" id="{D58F4B74-8DD3-2A9A-22D2-6650F19DC29B}"/>
              </a:ext>
            </a:extLst>
          </p:cNvPr>
          <p:cNvPicPr>
            <a:picLocks noChangeAspect="1"/>
          </p:cNvPicPr>
          <p:nvPr/>
        </p:nvPicPr>
        <p:blipFill>
          <a:blip r:embed="rId3"/>
          <a:stretch>
            <a:fillRect/>
          </a:stretch>
        </p:blipFill>
        <p:spPr>
          <a:xfrm>
            <a:off x="200397" y="1415545"/>
            <a:ext cx="5895603" cy="2358241"/>
          </a:xfrm>
          <a:prstGeom prst="rect">
            <a:avLst/>
          </a:prstGeom>
        </p:spPr>
      </p:pic>
      <p:pic>
        <p:nvPicPr>
          <p:cNvPr id="9" name="그림 8" descr="텍스트, 스크린샷, 폰트, 라인이(가) 표시된 사진&#10;&#10;자동 생성된 설명">
            <a:extLst>
              <a:ext uri="{FF2B5EF4-FFF2-40B4-BE49-F238E27FC236}">
                <a16:creationId xmlns:a16="http://schemas.microsoft.com/office/drawing/2014/main" id="{D3A65229-105B-DBE1-D1F8-82BF6F1637AD}"/>
              </a:ext>
            </a:extLst>
          </p:cNvPr>
          <p:cNvPicPr>
            <a:picLocks noChangeAspect="1"/>
          </p:cNvPicPr>
          <p:nvPr/>
        </p:nvPicPr>
        <p:blipFill>
          <a:blip r:embed="rId4"/>
          <a:stretch>
            <a:fillRect/>
          </a:stretch>
        </p:blipFill>
        <p:spPr>
          <a:xfrm>
            <a:off x="6096000" y="1415545"/>
            <a:ext cx="5560666" cy="1493910"/>
          </a:xfrm>
          <a:prstGeom prst="rect">
            <a:avLst/>
          </a:prstGeom>
        </p:spPr>
      </p:pic>
    </p:spTree>
    <p:extLst>
      <p:ext uri="{BB962C8B-B14F-4D97-AF65-F5344CB8AC3E}">
        <p14:creationId xmlns:p14="http://schemas.microsoft.com/office/powerpoint/2010/main" val="116620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a:t>
            </a:r>
            <a:r>
              <a:rPr kumimoji="1" lang="en-US" altLang="ko-KR" sz="2500" dirty="0"/>
              <a:t>method</a:t>
            </a:r>
            <a:r>
              <a:rPr kumimoji="1" lang="ko-KR" altLang="en-US" sz="2500" dirty="0"/>
              <a:t>별 </a:t>
            </a:r>
            <a:r>
              <a:rPr kumimoji="1" lang="en-US" altLang="ko-KR" sz="2500" dirty="0"/>
              <a:t>DR</a:t>
            </a:r>
            <a:r>
              <a:rPr kumimoji="1" lang="ko-KR" altLang="en-US" sz="2500" dirty="0"/>
              <a:t> 결과 분석</a:t>
            </a:r>
            <a:r>
              <a:rPr kumimoji="1" lang="en-US" altLang="ko-KR" sz="2500" dirty="0"/>
              <a:t> (2) ::</a:t>
            </a:r>
            <a:endParaRPr kumimoji="1" lang="ko-Kore-KR" altLang="en-US" sz="2500" dirty="0"/>
          </a:p>
        </p:txBody>
      </p:sp>
      <p:pic>
        <p:nvPicPr>
          <p:cNvPr id="13" name="그림 12" descr="텍스트, 스크린샷, 폰트이(가) 표시된 사진&#10;&#10;자동 생성된 설명">
            <a:extLst>
              <a:ext uri="{FF2B5EF4-FFF2-40B4-BE49-F238E27FC236}">
                <a16:creationId xmlns:a16="http://schemas.microsoft.com/office/drawing/2014/main" id="{F058DE03-76F2-E169-43E7-12CA78A8C6E3}"/>
              </a:ext>
            </a:extLst>
          </p:cNvPr>
          <p:cNvPicPr>
            <a:picLocks noChangeAspect="1"/>
          </p:cNvPicPr>
          <p:nvPr/>
        </p:nvPicPr>
        <p:blipFill>
          <a:blip r:embed="rId3"/>
          <a:stretch>
            <a:fillRect/>
          </a:stretch>
        </p:blipFill>
        <p:spPr>
          <a:xfrm>
            <a:off x="838200" y="3965750"/>
            <a:ext cx="6595753" cy="2313586"/>
          </a:xfrm>
          <a:prstGeom prst="rect">
            <a:avLst/>
          </a:prstGeom>
        </p:spPr>
      </p:pic>
      <p:pic>
        <p:nvPicPr>
          <p:cNvPr id="15" name="그림 14" descr="텍스트, 스크린샷, 폰트이(가) 표시된 사진&#10;&#10;자동 생성된 설명">
            <a:extLst>
              <a:ext uri="{FF2B5EF4-FFF2-40B4-BE49-F238E27FC236}">
                <a16:creationId xmlns:a16="http://schemas.microsoft.com/office/drawing/2014/main" id="{2B70BA84-F7E6-3EDF-5440-7D4AC2099D1D}"/>
              </a:ext>
            </a:extLst>
          </p:cNvPr>
          <p:cNvPicPr>
            <a:picLocks noChangeAspect="1"/>
          </p:cNvPicPr>
          <p:nvPr/>
        </p:nvPicPr>
        <p:blipFill>
          <a:blip r:embed="rId4"/>
          <a:stretch>
            <a:fillRect/>
          </a:stretch>
        </p:blipFill>
        <p:spPr>
          <a:xfrm>
            <a:off x="838200" y="1343818"/>
            <a:ext cx="6347338" cy="2288225"/>
          </a:xfrm>
          <a:prstGeom prst="rect">
            <a:avLst/>
          </a:prstGeom>
        </p:spPr>
      </p:pic>
      <mc:AlternateContent xmlns:mc="http://schemas.openxmlformats.org/markup-compatibility/2006">
        <mc:Choice xmlns:p14="http://schemas.microsoft.com/office/powerpoint/2010/main" Requires="p14">
          <p:contentPart p14:bwMode="auto" r:id="rId5">
            <p14:nvContentPartPr>
              <p14:cNvPr id="16" name="잉크 15">
                <a:extLst>
                  <a:ext uri="{FF2B5EF4-FFF2-40B4-BE49-F238E27FC236}">
                    <a16:creationId xmlns:a16="http://schemas.microsoft.com/office/drawing/2014/main" id="{49735AB1-0E26-61DE-F451-DD851E18B654}"/>
                  </a:ext>
                </a:extLst>
              </p14:cNvPr>
              <p14:cNvContentPartPr/>
              <p14:nvPr/>
            </p14:nvContentPartPr>
            <p14:xfrm>
              <a:off x="1513454" y="1350837"/>
              <a:ext cx="2065320" cy="67320"/>
            </p14:xfrm>
          </p:contentPart>
        </mc:Choice>
        <mc:Fallback>
          <p:pic>
            <p:nvPicPr>
              <p:cNvPr id="16" name="잉크 15">
                <a:extLst>
                  <a:ext uri="{FF2B5EF4-FFF2-40B4-BE49-F238E27FC236}">
                    <a16:creationId xmlns:a16="http://schemas.microsoft.com/office/drawing/2014/main" id="{49735AB1-0E26-61DE-F451-DD851E18B654}"/>
                  </a:ext>
                </a:extLst>
              </p:cNvPr>
              <p:cNvPicPr/>
              <p:nvPr/>
            </p:nvPicPr>
            <p:blipFill>
              <a:blip r:embed="rId6"/>
              <a:stretch>
                <a:fillRect/>
              </a:stretch>
            </p:blipFill>
            <p:spPr>
              <a:xfrm>
                <a:off x="1441454" y="1206837"/>
                <a:ext cx="220896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7" name="잉크 16">
                <a:extLst>
                  <a:ext uri="{FF2B5EF4-FFF2-40B4-BE49-F238E27FC236}">
                    <a16:creationId xmlns:a16="http://schemas.microsoft.com/office/drawing/2014/main" id="{CA99E5E4-4E9D-8205-46EB-E9CD32319080}"/>
                  </a:ext>
                </a:extLst>
              </p14:cNvPr>
              <p14:cNvContentPartPr/>
              <p14:nvPr/>
            </p14:nvContentPartPr>
            <p14:xfrm>
              <a:off x="1526774" y="4042557"/>
              <a:ext cx="3126960" cy="30240"/>
            </p14:xfrm>
          </p:contentPart>
        </mc:Choice>
        <mc:Fallback>
          <p:pic>
            <p:nvPicPr>
              <p:cNvPr id="17" name="잉크 16">
                <a:extLst>
                  <a:ext uri="{FF2B5EF4-FFF2-40B4-BE49-F238E27FC236}">
                    <a16:creationId xmlns:a16="http://schemas.microsoft.com/office/drawing/2014/main" id="{CA99E5E4-4E9D-8205-46EB-E9CD32319080}"/>
                  </a:ext>
                </a:extLst>
              </p:cNvPr>
              <p:cNvPicPr/>
              <p:nvPr/>
            </p:nvPicPr>
            <p:blipFill>
              <a:blip r:embed="rId8"/>
              <a:stretch>
                <a:fillRect/>
              </a:stretch>
            </p:blipFill>
            <p:spPr>
              <a:xfrm>
                <a:off x="1455134" y="3898917"/>
                <a:ext cx="3270600" cy="317880"/>
              </a:xfrm>
              <a:prstGeom prst="rect">
                <a:avLst/>
              </a:prstGeom>
            </p:spPr>
          </p:pic>
        </mc:Fallback>
      </mc:AlternateContent>
      <p:pic>
        <p:nvPicPr>
          <p:cNvPr id="19" name="그림 18">
            <a:extLst>
              <a:ext uri="{FF2B5EF4-FFF2-40B4-BE49-F238E27FC236}">
                <a16:creationId xmlns:a16="http://schemas.microsoft.com/office/drawing/2014/main" id="{D052C926-0EC7-042C-CF7A-46A4E212DF58}"/>
              </a:ext>
            </a:extLst>
          </p:cNvPr>
          <p:cNvPicPr>
            <a:picLocks noChangeAspect="1"/>
          </p:cNvPicPr>
          <p:nvPr/>
        </p:nvPicPr>
        <p:blipFill>
          <a:blip r:embed="rId9"/>
          <a:stretch>
            <a:fillRect/>
          </a:stretch>
        </p:blipFill>
        <p:spPr>
          <a:xfrm>
            <a:off x="7860792" y="1343817"/>
            <a:ext cx="2575967" cy="2288226"/>
          </a:xfrm>
          <a:prstGeom prst="rect">
            <a:avLst/>
          </a:prstGeom>
        </p:spPr>
      </p:pic>
      <p:pic>
        <p:nvPicPr>
          <p:cNvPr id="21" name="그림 20" descr="텍스트, 스크린샷, 소프트웨어, 디스플레이이(가) 표시된 사진&#10;&#10;자동 생성된 설명">
            <a:extLst>
              <a:ext uri="{FF2B5EF4-FFF2-40B4-BE49-F238E27FC236}">
                <a16:creationId xmlns:a16="http://schemas.microsoft.com/office/drawing/2014/main" id="{888F3201-66FD-CC83-A2D2-60342A925976}"/>
              </a:ext>
            </a:extLst>
          </p:cNvPr>
          <p:cNvPicPr>
            <a:picLocks noChangeAspect="1"/>
          </p:cNvPicPr>
          <p:nvPr/>
        </p:nvPicPr>
        <p:blipFill>
          <a:blip r:embed="rId10"/>
          <a:stretch>
            <a:fillRect/>
          </a:stretch>
        </p:blipFill>
        <p:spPr>
          <a:xfrm>
            <a:off x="7860792" y="3989701"/>
            <a:ext cx="2578128" cy="2289635"/>
          </a:xfrm>
          <a:prstGeom prst="rect">
            <a:avLst/>
          </a:prstGeom>
        </p:spPr>
      </p:pic>
    </p:spTree>
    <p:extLst>
      <p:ext uri="{BB962C8B-B14F-4D97-AF65-F5344CB8AC3E}">
        <p14:creationId xmlns:p14="http://schemas.microsoft.com/office/powerpoint/2010/main" val="2939914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a:t>
            </a:r>
            <a:r>
              <a:rPr kumimoji="1" lang="en-US" altLang="ko-KR" sz="2500" dirty="0"/>
              <a:t>method</a:t>
            </a:r>
            <a:r>
              <a:rPr kumimoji="1" lang="ko-KR" altLang="en-US" sz="2500" dirty="0"/>
              <a:t>별 </a:t>
            </a:r>
            <a:r>
              <a:rPr kumimoji="1" lang="en-US" altLang="ko-KR" sz="2500" dirty="0"/>
              <a:t>DR</a:t>
            </a:r>
            <a:r>
              <a:rPr kumimoji="1" lang="ko-KR" altLang="en-US" sz="2500" dirty="0"/>
              <a:t> 결과 분석</a:t>
            </a:r>
            <a:r>
              <a:rPr kumimoji="1" lang="en-US" altLang="ko-KR" sz="2500" dirty="0"/>
              <a:t> (3) ::</a:t>
            </a:r>
            <a:endParaRPr kumimoji="1" lang="ko-Kore-KR" altLang="en-US" sz="2500" dirty="0"/>
          </a:p>
        </p:txBody>
      </p:sp>
      <p:pic>
        <p:nvPicPr>
          <p:cNvPr id="4" name="그림 3" descr="텍스트, 폰트, 스크린샷이(가) 표시된 사진&#10;&#10;자동 생성된 설명">
            <a:extLst>
              <a:ext uri="{FF2B5EF4-FFF2-40B4-BE49-F238E27FC236}">
                <a16:creationId xmlns:a16="http://schemas.microsoft.com/office/drawing/2014/main" id="{FA4F4911-7064-BD42-B756-63027897B7BC}"/>
              </a:ext>
            </a:extLst>
          </p:cNvPr>
          <p:cNvPicPr>
            <a:picLocks noChangeAspect="1"/>
          </p:cNvPicPr>
          <p:nvPr/>
        </p:nvPicPr>
        <p:blipFill>
          <a:blip r:embed="rId3"/>
          <a:stretch>
            <a:fillRect/>
          </a:stretch>
        </p:blipFill>
        <p:spPr>
          <a:xfrm>
            <a:off x="433445" y="1343817"/>
            <a:ext cx="6510306" cy="2288226"/>
          </a:xfrm>
          <a:prstGeom prst="rect">
            <a:avLst/>
          </a:prstGeom>
        </p:spPr>
      </p:pic>
      <mc:AlternateContent xmlns:mc="http://schemas.openxmlformats.org/markup-compatibility/2006">
        <mc:Choice xmlns:p14="http://schemas.microsoft.com/office/powerpoint/2010/main" Requires="p14">
          <p:contentPart p14:bwMode="auto" r:id="rId4">
            <p14:nvContentPartPr>
              <p14:cNvPr id="16" name="잉크 15">
                <a:extLst>
                  <a:ext uri="{FF2B5EF4-FFF2-40B4-BE49-F238E27FC236}">
                    <a16:creationId xmlns:a16="http://schemas.microsoft.com/office/drawing/2014/main" id="{49735AB1-0E26-61DE-F451-DD851E18B654}"/>
                  </a:ext>
                </a:extLst>
              </p14:cNvPr>
              <p14:cNvContentPartPr/>
              <p14:nvPr/>
            </p14:nvContentPartPr>
            <p14:xfrm>
              <a:off x="1204696" y="1343816"/>
              <a:ext cx="2065320" cy="67320"/>
            </p14:xfrm>
          </p:contentPart>
        </mc:Choice>
        <mc:Fallback>
          <p:pic>
            <p:nvPicPr>
              <p:cNvPr id="16" name="잉크 15">
                <a:extLst>
                  <a:ext uri="{FF2B5EF4-FFF2-40B4-BE49-F238E27FC236}">
                    <a16:creationId xmlns:a16="http://schemas.microsoft.com/office/drawing/2014/main" id="{49735AB1-0E26-61DE-F451-DD851E18B654}"/>
                  </a:ext>
                </a:extLst>
              </p:cNvPr>
              <p:cNvPicPr/>
              <p:nvPr/>
            </p:nvPicPr>
            <p:blipFill>
              <a:blip r:embed="rId5"/>
              <a:stretch>
                <a:fillRect/>
              </a:stretch>
            </p:blipFill>
            <p:spPr>
              <a:xfrm>
                <a:off x="1132696" y="1199816"/>
                <a:ext cx="2208960" cy="354960"/>
              </a:xfrm>
              <a:prstGeom prst="rect">
                <a:avLst/>
              </a:prstGeom>
            </p:spPr>
          </p:pic>
        </mc:Fallback>
      </mc:AlternateContent>
      <p:pic>
        <p:nvPicPr>
          <p:cNvPr id="6" name="그림 5" descr="텍스트, 스크린샷, 디스플레이, 소프트웨어이(가) 표시된 사진&#10;&#10;자동 생성된 설명">
            <a:extLst>
              <a:ext uri="{FF2B5EF4-FFF2-40B4-BE49-F238E27FC236}">
                <a16:creationId xmlns:a16="http://schemas.microsoft.com/office/drawing/2014/main" id="{869CE130-A3C0-2ABF-A89A-6623CC9AB46D}"/>
              </a:ext>
            </a:extLst>
          </p:cNvPr>
          <p:cNvPicPr>
            <a:picLocks noChangeAspect="1"/>
          </p:cNvPicPr>
          <p:nvPr/>
        </p:nvPicPr>
        <p:blipFill>
          <a:blip r:embed="rId6"/>
          <a:stretch>
            <a:fillRect/>
          </a:stretch>
        </p:blipFill>
        <p:spPr>
          <a:xfrm>
            <a:off x="7348506" y="1120086"/>
            <a:ext cx="2829098" cy="2511957"/>
          </a:xfrm>
          <a:prstGeom prst="rect">
            <a:avLst/>
          </a:prstGeom>
        </p:spPr>
      </p:pic>
      <p:sp>
        <p:nvSpPr>
          <p:cNvPr id="7" name="TextBox 6">
            <a:extLst>
              <a:ext uri="{FF2B5EF4-FFF2-40B4-BE49-F238E27FC236}">
                <a16:creationId xmlns:a16="http://schemas.microsoft.com/office/drawing/2014/main" id="{4853E57B-B91E-76D6-631D-7BD811715057}"/>
              </a:ext>
            </a:extLst>
          </p:cNvPr>
          <p:cNvSpPr txBox="1"/>
          <p:nvPr/>
        </p:nvSpPr>
        <p:spPr>
          <a:xfrm>
            <a:off x="1695180" y="4029754"/>
            <a:ext cx="8801640" cy="1708160"/>
          </a:xfrm>
          <a:prstGeom prst="rect">
            <a:avLst/>
          </a:prstGeom>
          <a:noFill/>
        </p:spPr>
        <p:txBody>
          <a:bodyPr wrap="none" rtlCol="0">
            <a:spAutoFit/>
          </a:bodyPr>
          <a:lstStyle/>
          <a:p>
            <a:r>
              <a:rPr kumimoji="1" lang="en-US" altLang="ko-KR" sz="1500" dirty="0"/>
              <a:t>Euler </a:t>
            </a:r>
            <a:r>
              <a:rPr kumimoji="1" lang="ko-KR" altLang="en-US" sz="1500" dirty="0"/>
              <a:t>방식</a:t>
            </a:r>
            <a:r>
              <a:rPr kumimoji="1" lang="en-US" altLang="ko-KR" sz="1500" dirty="0"/>
              <a:t>, Runge-</a:t>
            </a:r>
            <a:r>
              <a:rPr kumimoji="1" lang="en-US" altLang="ko-KR" sz="1500" dirty="0" err="1"/>
              <a:t>Kutta</a:t>
            </a:r>
            <a:r>
              <a:rPr kumimoji="1" lang="en-US" altLang="ko-KR" sz="1500" dirty="0"/>
              <a:t> </a:t>
            </a:r>
            <a:r>
              <a:rPr kumimoji="1" lang="ko-KR" altLang="en-US" sz="1500" dirty="0"/>
              <a:t>방식</a:t>
            </a:r>
            <a:r>
              <a:rPr kumimoji="1" lang="en-US" altLang="ko-KR" sz="1500" dirty="0"/>
              <a:t>, Exact </a:t>
            </a:r>
            <a:r>
              <a:rPr kumimoji="1" lang="ko-KR" altLang="en-US" sz="1500" dirty="0"/>
              <a:t>방식 모두 따로 따로 경로만 그렸을 때는</a:t>
            </a:r>
            <a:endParaRPr kumimoji="1" lang="en-US" altLang="ko-KR" sz="1500" dirty="0"/>
          </a:p>
          <a:p>
            <a:r>
              <a:rPr kumimoji="1" lang="ko-KR" altLang="en-US" sz="1500" dirty="0"/>
              <a:t>얼핏 오차 없이 똑같은 경로가 그려졌다고 판단할 수 있습니다</a:t>
            </a:r>
            <a:r>
              <a:rPr kumimoji="1" lang="en-US" altLang="ko-KR" sz="1500" dirty="0"/>
              <a:t>.</a:t>
            </a:r>
          </a:p>
          <a:p>
            <a:endParaRPr kumimoji="1" lang="en-US" altLang="ko-KR" sz="1500" dirty="0"/>
          </a:p>
          <a:p>
            <a:r>
              <a:rPr kumimoji="1" lang="ko-KR" altLang="en-US" sz="1500" dirty="0"/>
              <a:t>하지만 세 방식의 경로를 같이 그려주어 확대하거나 더 나아가 </a:t>
            </a:r>
            <a:r>
              <a:rPr kumimoji="1" lang="en-US" altLang="ko-KR" sz="1500" dirty="0"/>
              <a:t>Error</a:t>
            </a:r>
            <a:r>
              <a:rPr kumimoji="1" lang="ko-KR" altLang="en-US" sz="1500" dirty="0" err="1"/>
              <a:t>를</a:t>
            </a:r>
            <a:r>
              <a:rPr kumimoji="1" lang="ko-KR" altLang="en-US" sz="1500" dirty="0"/>
              <a:t> 구하여 그래프로 </a:t>
            </a:r>
            <a:r>
              <a:rPr kumimoji="1" lang="ko-KR" altLang="en-US" sz="1500" dirty="0" err="1"/>
              <a:t>시각화해준다면</a:t>
            </a:r>
            <a:endParaRPr kumimoji="1" lang="en-US" altLang="ko-KR" sz="1500" dirty="0"/>
          </a:p>
          <a:p>
            <a:r>
              <a:rPr kumimoji="1" lang="ko-KR" altLang="en-US" sz="1500" dirty="0"/>
              <a:t>그 차이는 더 확연하게 보여질 것입니다</a:t>
            </a:r>
            <a:r>
              <a:rPr kumimoji="1" lang="en-US" altLang="ko-KR" sz="1500" dirty="0"/>
              <a:t>.</a:t>
            </a:r>
          </a:p>
          <a:p>
            <a:endParaRPr kumimoji="1" lang="en-US" altLang="ko-KR" sz="1500" dirty="0"/>
          </a:p>
          <a:p>
            <a:r>
              <a:rPr kumimoji="1" lang="en-US" altLang="ko-KR" sz="1500" dirty="0">
                <a:solidFill>
                  <a:srgbClr val="FF0000"/>
                </a:solidFill>
              </a:rPr>
              <a:t>(</a:t>
            </a:r>
            <a:r>
              <a:rPr kumimoji="1" lang="ko-KR" altLang="en-US" sz="1500" dirty="0">
                <a:solidFill>
                  <a:srgbClr val="FF0000"/>
                </a:solidFill>
              </a:rPr>
              <a:t>다음 슬라이드</a:t>
            </a:r>
            <a:r>
              <a:rPr kumimoji="1" lang="en-US" altLang="ko-KR" sz="1500" dirty="0">
                <a:solidFill>
                  <a:srgbClr val="FF0000"/>
                </a:solidFill>
              </a:rPr>
              <a:t>) : </a:t>
            </a:r>
            <a:r>
              <a:rPr kumimoji="1" lang="ko-KR" altLang="en-US" sz="1500" dirty="0">
                <a:solidFill>
                  <a:srgbClr val="FF0000"/>
                </a:solidFill>
              </a:rPr>
              <a:t>세 방식의 경로를 같이 그리고 확대하여 차이를 확인</a:t>
            </a:r>
            <a:endParaRPr kumimoji="1" lang="en-US" altLang="ko-KR" sz="1500" dirty="0">
              <a:solidFill>
                <a:srgbClr val="FF0000"/>
              </a:solidFill>
            </a:endParaRPr>
          </a:p>
        </p:txBody>
      </p:sp>
    </p:spTree>
    <p:extLst>
      <p:ext uri="{BB962C8B-B14F-4D97-AF65-F5344CB8AC3E}">
        <p14:creationId xmlns:p14="http://schemas.microsoft.com/office/powerpoint/2010/main" val="2875515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a:t>
            </a:r>
            <a:r>
              <a:rPr kumimoji="1" lang="en-US" altLang="ko-KR" sz="2500" dirty="0"/>
              <a:t>method</a:t>
            </a:r>
            <a:r>
              <a:rPr kumimoji="1" lang="ko-KR" altLang="en-US" sz="2500" dirty="0"/>
              <a:t>별 </a:t>
            </a:r>
            <a:r>
              <a:rPr kumimoji="1" lang="en-US" altLang="ko-KR" sz="2500" dirty="0"/>
              <a:t>DR</a:t>
            </a:r>
            <a:r>
              <a:rPr kumimoji="1" lang="ko-KR" altLang="en-US" sz="2500" dirty="0"/>
              <a:t> 결과 분석</a:t>
            </a:r>
            <a:r>
              <a:rPr kumimoji="1" lang="en-US" altLang="ko-KR" sz="2500" dirty="0"/>
              <a:t> (4) ::</a:t>
            </a:r>
            <a:endParaRPr kumimoji="1" lang="ko-Kore-KR" altLang="en-US" sz="2500" dirty="0"/>
          </a:p>
        </p:txBody>
      </p:sp>
      <p:sp>
        <p:nvSpPr>
          <p:cNvPr id="7" name="TextBox 6">
            <a:extLst>
              <a:ext uri="{FF2B5EF4-FFF2-40B4-BE49-F238E27FC236}">
                <a16:creationId xmlns:a16="http://schemas.microsoft.com/office/drawing/2014/main" id="{4853E57B-B91E-76D6-631D-7BD811715057}"/>
              </a:ext>
            </a:extLst>
          </p:cNvPr>
          <p:cNvSpPr txBox="1"/>
          <p:nvPr/>
        </p:nvSpPr>
        <p:spPr>
          <a:xfrm>
            <a:off x="4097696" y="4483792"/>
            <a:ext cx="3996607" cy="1492716"/>
          </a:xfrm>
          <a:prstGeom prst="rect">
            <a:avLst/>
          </a:prstGeom>
          <a:noFill/>
        </p:spPr>
        <p:txBody>
          <a:bodyPr wrap="none" rtlCol="0">
            <a:spAutoFit/>
          </a:bodyPr>
          <a:lstStyle/>
          <a:p>
            <a:pPr algn="ctr"/>
            <a:r>
              <a:rPr kumimoji="1" lang="en-US" altLang="ko-KR" sz="1300" dirty="0"/>
              <a:t>(</a:t>
            </a:r>
            <a:r>
              <a:rPr kumimoji="1" lang="ko-KR" altLang="en-US" sz="1300" dirty="0"/>
              <a:t>확대</a:t>
            </a:r>
            <a:r>
              <a:rPr kumimoji="1" lang="en-US" altLang="ko-KR" sz="1300" dirty="0"/>
              <a:t>)</a:t>
            </a:r>
          </a:p>
          <a:p>
            <a:pPr algn="ctr"/>
            <a:endParaRPr kumimoji="1" lang="en-US" altLang="ko-KR" sz="1300" dirty="0"/>
          </a:p>
          <a:p>
            <a:r>
              <a:rPr kumimoji="1" lang="ko-KR" altLang="en-US" sz="1300" dirty="0"/>
              <a:t>세 가지 방식의 차이를 확연하게 확인할 수 있습니다</a:t>
            </a:r>
            <a:r>
              <a:rPr kumimoji="1" lang="en-US" altLang="ko-KR" sz="1300" dirty="0"/>
              <a:t>.</a:t>
            </a:r>
          </a:p>
          <a:p>
            <a:endParaRPr kumimoji="1" lang="en-US" altLang="ko-KR" sz="1300" dirty="0"/>
          </a:p>
          <a:p>
            <a:r>
              <a:rPr kumimoji="1" lang="ko-KR" altLang="en-US" sz="1300" dirty="0"/>
              <a:t>또한 </a:t>
            </a:r>
            <a:r>
              <a:rPr kumimoji="1" lang="en-US" altLang="ko-KR" sz="1300" dirty="0"/>
              <a:t>Exact </a:t>
            </a:r>
            <a:r>
              <a:rPr kumimoji="1" lang="ko-KR" altLang="en-US" sz="1300" dirty="0"/>
              <a:t>방식을 정답이라고 가정했을 때</a:t>
            </a:r>
            <a:r>
              <a:rPr kumimoji="1" lang="en-US" altLang="ko-KR" sz="1300" dirty="0"/>
              <a:t>,</a:t>
            </a:r>
            <a:endParaRPr kumimoji="1" lang="en-US" altLang="ko-KR" sz="1300" dirty="0">
              <a:solidFill>
                <a:srgbClr val="FF0000"/>
              </a:solidFill>
            </a:endParaRPr>
          </a:p>
          <a:p>
            <a:r>
              <a:rPr kumimoji="1" lang="en-US" altLang="ko-KR" sz="1300" dirty="0"/>
              <a:t>Runge-</a:t>
            </a:r>
            <a:r>
              <a:rPr kumimoji="1" lang="en-US" altLang="ko-KR" sz="1300" dirty="0" err="1"/>
              <a:t>Kutta</a:t>
            </a:r>
            <a:r>
              <a:rPr kumimoji="1" lang="en-US" altLang="ko-KR" sz="1300" dirty="0"/>
              <a:t> </a:t>
            </a:r>
            <a:r>
              <a:rPr kumimoji="1" lang="ko-KR" altLang="en-US" sz="1300" dirty="0"/>
              <a:t>방식이 </a:t>
            </a:r>
            <a:r>
              <a:rPr kumimoji="1" lang="en-US" altLang="ko-KR" sz="1300" dirty="0"/>
              <a:t>Euler </a:t>
            </a:r>
            <a:r>
              <a:rPr kumimoji="1" lang="ko-KR" altLang="en-US" sz="1300" dirty="0"/>
              <a:t>방식보다</a:t>
            </a:r>
            <a:endParaRPr kumimoji="1" lang="en-US" altLang="ko-KR" sz="1300" dirty="0"/>
          </a:p>
          <a:p>
            <a:r>
              <a:rPr kumimoji="1" lang="ko-KR" altLang="en-US" sz="1300" dirty="0"/>
              <a:t>더욱 정확하다는 것을</a:t>
            </a:r>
            <a:r>
              <a:rPr kumimoji="1" lang="ko-Kore-KR" altLang="en-US" sz="1300" dirty="0"/>
              <a:t> 확인할 수 있습니다</a:t>
            </a:r>
            <a:r>
              <a:rPr kumimoji="1" lang="en-US" altLang="ko-Kore-KR" sz="1300" dirty="0"/>
              <a:t>.</a:t>
            </a:r>
            <a:endParaRPr kumimoji="1" lang="en-US" altLang="ko-KR" sz="1300" dirty="0"/>
          </a:p>
        </p:txBody>
      </p:sp>
      <p:pic>
        <p:nvPicPr>
          <p:cNvPr id="5" name="그림 4" descr="텍스트, 폰트, 라인, 스크린샷이(가) 표시된 사진&#10;&#10;자동 생성된 설명">
            <a:extLst>
              <a:ext uri="{FF2B5EF4-FFF2-40B4-BE49-F238E27FC236}">
                <a16:creationId xmlns:a16="http://schemas.microsoft.com/office/drawing/2014/main" id="{AF585D2D-7E4D-32D2-EAB1-FF661AFF618B}"/>
              </a:ext>
            </a:extLst>
          </p:cNvPr>
          <p:cNvPicPr>
            <a:picLocks noChangeAspect="1"/>
          </p:cNvPicPr>
          <p:nvPr/>
        </p:nvPicPr>
        <p:blipFill>
          <a:blip r:embed="rId3"/>
          <a:stretch>
            <a:fillRect/>
          </a:stretch>
        </p:blipFill>
        <p:spPr>
          <a:xfrm>
            <a:off x="3133225" y="1158323"/>
            <a:ext cx="5925550" cy="1605558"/>
          </a:xfrm>
          <a:prstGeom prst="rect">
            <a:avLst/>
          </a:prstGeom>
        </p:spPr>
      </p:pic>
      <p:pic>
        <p:nvPicPr>
          <p:cNvPr id="9" name="그림 8" descr="텍스트, 스크린샷, 소프트웨어, 디스플레이이(가) 표시된 사진&#10;&#10;자동 생성된 설명">
            <a:extLst>
              <a:ext uri="{FF2B5EF4-FFF2-40B4-BE49-F238E27FC236}">
                <a16:creationId xmlns:a16="http://schemas.microsoft.com/office/drawing/2014/main" id="{EFDED15E-5C4C-876D-0CD3-484C2FBB38F8}"/>
              </a:ext>
            </a:extLst>
          </p:cNvPr>
          <p:cNvPicPr>
            <a:picLocks noChangeAspect="1"/>
          </p:cNvPicPr>
          <p:nvPr/>
        </p:nvPicPr>
        <p:blipFill>
          <a:blip r:embed="rId4"/>
          <a:stretch>
            <a:fillRect/>
          </a:stretch>
        </p:blipFill>
        <p:spPr>
          <a:xfrm>
            <a:off x="8098055" y="2763881"/>
            <a:ext cx="3771021" cy="3328161"/>
          </a:xfrm>
          <a:prstGeom prst="rect">
            <a:avLst/>
          </a:prstGeom>
        </p:spPr>
      </p:pic>
      <p:pic>
        <p:nvPicPr>
          <p:cNvPr id="11" name="그림 10" descr="텍스트, 스크린샷, 그래프, 소프트웨어이(가) 표시된 사진&#10;&#10;자동 생성된 설명">
            <a:extLst>
              <a:ext uri="{FF2B5EF4-FFF2-40B4-BE49-F238E27FC236}">
                <a16:creationId xmlns:a16="http://schemas.microsoft.com/office/drawing/2014/main" id="{CE1005EF-76FF-5952-6B7E-012DC84319D4}"/>
              </a:ext>
            </a:extLst>
          </p:cNvPr>
          <p:cNvPicPr>
            <a:picLocks noChangeAspect="1"/>
          </p:cNvPicPr>
          <p:nvPr/>
        </p:nvPicPr>
        <p:blipFill>
          <a:blip r:embed="rId5"/>
          <a:stretch>
            <a:fillRect/>
          </a:stretch>
        </p:blipFill>
        <p:spPr>
          <a:xfrm>
            <a:off x="322924" y="2763881"/>
            <a:ext cx="3623843" cy="3212627"/>
          </a:xfrm>
          <a:prstGeom prst="rect">
            <a:avLst/>
          </a:prstGeom>
        </p:spPr>
      </p:pic>
      <p:cxnSp>
        <p:nvCxnSpPr>
          <p:cNvPr id="13" name="직선 화살표 연결선 12">
            <a:extLst>
              <a:ext uri="{FF2B5EF4-FFF2-40B4-BE49-F238E27FC236}">
                <a16:creationId xmlns:a16="http://schemas.microsoft.com/office/drawing/2014/main" id="{B986706D-AF3E-382A-7B81-4CF4827EB173}"/>
              </a:ext>
            </a:extLst>
          </p:cNvPr>
          <p:cNvCxnSpPr>
            <a:stCxn id="11" idx="3"/>
          </p:cNvCxnSpPr>
          <p:nvPr/>
        </p:nvCxnSpPr>
        <p:spPr>
          <a:xfrm flipV="1">
            <a:off x="3946767" y="4370194"/>
            <a:ext cx="4151288" cy="1"/>
          </a:xfrm>
          <a:prstGeom prst="straightConnector1">
            <a:avLst/>
          </a:prstGeom>
          <a:ln w="69850">
            <a:solidFill>
              <a:schemeClr val="accent1">
                <a:alpha val="89776"/>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368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a:t>
            </a:r>
            <a:r>
              <a:rPr kumimoji="1" lang="en-US" altLang="ko-KR" sz="2500" dirty="0"/>
              <a:t>method</a:t>
            </a:r>
            <a:r>
              <a:rPr kumimoji="1" lang="ko-KR" altLang="en-US" sz="2500" dirty="0"/>
              <a:t>별 </a:t>
            </a:r>
            <a:r>
              <a:rPr kumimoji="1" lang="en-US" altLang="ko-KR" sz="2500" dirty="0"/>
              <a:t>DR</a:t>
            </a:r>
            <a:r>
              <a:rPr kumimoji="1" lang="ko-KR" altLang="en-US" sz="2500" dirty="0"/>
              <a:t> 결과 분석</a:t>
            </a:r>
            <a:r>
              <a:rPr kumimoji="1" lang="en-US" altLang="ko-KR" sz="2500" dirty="0"/>
              <a:t> (5) ::</a:t>
            </a:r>
            <a:endParaRPr kumimoji="1" lang="ko-Kore-KR" altLang="en-US" sz="2500" dirty="0"/>
          </a:p>
        </p:txBody>
      </p:sp>
      <p:sp>
        <p:nvSpPr>
          <p:cNvPr id="7" name="TextBox 6">
            <a:extLst>
              <a:ext uri="{FF2B5EF4-FFF2-40B4-BE49-F238E27FC236}">
                <a16:creationId xmlns:a16="http://schemas.microsoft.com/office/drawing/2014/main" id="{4853E57B-B91E-76D6-631D-7BD811715057}"/>
              </a:ext>
            </a:extLst>
          </p:cNvPr>
          <p:cNvSpPr txBox="1"/>
          <p:nvPr/>
        </p:nvSpPr>
        <p:spPr>
          <a:xfrm>
            <a:off x="4301442" y="3593651"/>
            <a:ext cx="3800196" cy="1892826"/>
          </a:xfrm>
          <a:prstGeom prst="rect">
            <a:avLst/>
          </a:prstGeom>
          <a:noFill/>
        </p:spPr>
        <p:txBody>
          <a:bodyPr wrap="square" rtlCol="0">
            <a:spAutoFit/>
          </a:bodyPr>
          <a:lstStyle/>
          <a:p>
            <a:r>
              <a:rPr kumimoji="1" lang="en-US" altLang="ko-KR" sz="1300" dirty="0"/>
              <a:t>Euler </a:t>
            </a:r>
            <a:r>
              <a:rPr kumimoji="1" lang="ko-Kore-KR" altLang="en-US" sz="1300" dirty="0"/>
              <a:t>방식이 </a:t>
            </a:r>
            <a:r>
              <a:rPr kumimoji="1" lang="en-US" altLang="ko-Kore-KR" sz="1300" dirty="0"/>
              <a:t>Runge-</a:t>
            </a:r>
            <a:r>
              <a:rPr kumimoji="1" lang="en-US" altLang="ko-Kore-KR" sz="1300" dirty="0" err="1"/>
              <a:t>Kutta</a:t>
            </a:r>
            <a:r>
              <a:rPr kumimoji="1" lang="en-US" altLang="ko-Kore-KR" sz="1300" dirty="0"/>
              <a:t> </a:t>
            </a:r>
            <a:r>
              <a:rPr kumimoji="1" lang="ko-Kore-KR" altLang="en-US" sz="1300" dirty="0"/>
              <a:t>방식보다 </a:t>
            </a:r>
            <a:endParaRPr kumimoji="1" lang="en-US" altLang="ko-Kore-KR" sz="1300" dirty="0"/>
          </a:p>
          <a:p>
            <a:r>
              <a:rPr kumimoji="1" lang="en-US" altLang="ko-Kore-KR" sz="1300" dirty="0"/>
              <a:t>X, Y Error</a:t>
            </a:r>
            <a:r>
              <a:rPr kumimoji="1" lang="ko-Kore-KR" altLang="en-US" sz="1300" dirty="0"/>
              <a:t>가 훨씬</a:t>
            </a:r>
            <a:r>
              <a:rPr kumimoji="1" lang="en-US" altLang="ko-Kore-KR" sz="1300" dirty="0"/>
              <a:t> </a:t>
            </a:r>
            <a:r>
              <a:rPr kumimoji="1" lang="ko-Kore-KR" altLang="en-US" sz="1300" dirty="0"/>
              <a:t>큼</a:t>
            </a:r>
            <a:r>
              <a:rPr kumimoji="1" lang="en-US" altLang="ko-Kore-KR" sz="1300" dirty="0"/>
              <a:t>.</a:t>
            </a:r>
            <a:endParaRPr kumimoji="1" lang="en-US" altLang="ko-KR" sz="1300" dirty="0"/>
          </a:p>
          <a:p>
            <a:endParaRPr kumimoji="1" lang="en-US" altLang="ko-KR" sz="1300" dirty="0"/>
          </a:p>
          <a:p>
            <a:r>
              <a:rPr kumimoji="1" lang="en-US" altLang="ko-KR" sz="1300" dirty="0"/>
              <a:t>Runge-</a:t>
            </a:r>
            <a:r>
              <a:rPr kumimoji="1" lang="en-US" altLang="ko-KR" sz="1300" dirty="0" err="1"/>
              <a:t>Kutta</a:t>
            </a:r>
            <a:r>
              <a:rPr kumimoji="1" lang="en-US" altLang="ko-KR" sz="1300" dirty="0"/>
              <a:t> </a:t>
            </a:r>
            <a:r>
              <a:rPr kumimoji="1" lang="ko-KR" altLang="en-US" sz="1300" dirty="0"/>
              <a:t>방식의 </a:t>
            </a:r>
            <a:r>
              <a:rPr kumimoji="1" lang="en-US" altLang="ko-KR" sz="1300" dirty="0"/>
              <a:t>x, y error</a:t>
            </a:r>
            <a:r>
              <a:rPr kumimoji="1" lang="ko-KR" altLang="en-US" sz="1300" dirty="0"/>
              <a:t>는 상대적으로</a:t>
            </a:r>
            <a:endParaRPr kumimoji="1" lang="en-US" altLang="ko-KR" sz="1300" dirty="0"/>
          </a:p>
          <a:p>
            <a:r>
              <a:rPr kumimoji="1" lang="ko-KR" altLang="en-US" sz="1300" dirty="0"/>
              <a:t> </a:t>
            </a:r>
            <a:r>
              <a:rPr kumimoji="1" lang="en-US" altLang="ko-KR" sz="1300" dirty="0"/>
              <a:t>0</a:t>
            </a:r>
            <a:r>
              <a:rPr kumimoji="1" lang="ko-KR" altLang="en-US" sz="1300" dirty="0"/>
              <a:t>에 매우 가까움</a:t>
            </a:r>
            <a:r>
              <a:rPr kumimoji="1" lang="en-US" altLang="ko-KR" sz="1300" dirty="0"/>
              <a:t>.</a:t>
            </a:r>
          </a:p>
          <a:p>
            <a:endParaRPr kumimoji="1" lang="en-US" altLang="ko-KR" sz="1300" dirty="0"/>
          </a:p>
          <a:p>
            <a:pPr algn="ctr"/>
            <a:r>
              <a:rPr kumimoji="1" lang="en-US" altLang="ko-KR" sz="1300" dirty="0"/>
              <a:t>Runge-</a:t>
            </a:r>
            <a:r>
              <a:rPr kumimoji="1" lang="en-US" altLang="ko-KR" sz="1300" dirty="0" err="1"/>
              <a:t>Kutta</a:t>
            </a:r>
            <a:r>
              <a:rPr kumimoji="1" lang="en-US" altLang="ko-KR" sz="1300" dirty="0"/>
              <a:t> Err of </a:t>
            </a:r>
            <a:r>
              <a:rPr kumimoji="1" lang="en-US" altLang="ko-KR" sz="1300" b="1" dirty="0">
                <a:solidFill>
                  <a:srgbClr val="FF0000"/>
                </a:solidFill>
              </a:rPr>
              <a:t>X</a:t>
            </a:r>
            <a:r>
              <a:rPr kumimoji="1" lang="en-US" altLang="ko-KR" sz="1300" dirty="0"/>
              <a:t> : </a:t>
            </a:r>
            <a:r>
              <a:rPr kumimoji="1" lang="ko-KR" altLang="en-US" sz="1300" dirty="0"/>
              <a:t>약 </a:t>
            </a:r>
            <a:r>
              <a:rPr kumimoji="1" lang="en-US" altLang="ko-KR" sz="1300" dirty="0"/>
              <a:t>0.29mm</a:t>
            </a:r>
          </a:p>
          <a:p>
            <a:pPr algn="ctr"/>
            <a:endParaRPr kumimoji="1" lang="en-US" altLang="ko-KR" sz="1300" dirty="0"/>
          </a:p>
          <a:p>
            <a:pPr algn="ctr"/>
            <a:r>
              <a:rPr kumimoji="1" lang="en-US" altLang="ko-KR" sz="1300" dirty="0"/>
              <a:t>Runge-</a:t>
            </a:r>
            <a:r>
              <a:rPr kumimoji="1" lang="en-US" altLang="ko-KR" sz="1300" dirty="0" err="1"/>
              <a:t>Kutta</a:t>
            </a:r>
            <a:r>
              <a:rPr kumimoji="1" lang="en-US" altLang="ko-KR" sz="1300" dirty="0"/>
              <a:t> Err of </a:t>
            </a:r>
            <a:r>
              <a:rPr kumimoji="1" lang="en-US" altLang="ko-KR" sz="1300" b="1" dirty="0">
                <a:solidFill>
                  <a:srgbClr val="FF0000"/>
                </a:solidFill>
              </a:rPr>
              <a:t>Y</a:t>
            </a:r>
            <a:r>
              <a:rPr kumimoji="1" lang="en-US" altLang="ko-KR" sz="1300" dirty="0"/>
              <a:t> : </a:t>
            </a:r>
            <a:r>
              <a:rPr kumimoji="1" lang="ko-KR" altLang="en-US" sz="1300" dirty="0"/>
              <a:t>약 </a:t>
            </a:r>
            <a:r>
              <a:rPr kumimoji="1" lang="en-US" altLang="ko-KR" sz="1300" dirty="0"/>
              <a:t>-0.25mm</a:t>
            </a:r>
          </a:p>
        </p:txBody>
      </p:sp>
      <p:pic>
        <p:nvPicPr>
          <p:cNvPr id="8" name="그림 7" descr="텍스트, 스크린샷, 소프트웨어, 번호이(가) 표시된 사진&#10;&#10;자동 생성된 설명">
            <a:extLst>
              <a:ext uri="{FF2B5EF4-FFF2-40B4-BE49-F238E27FC236}">
                <a16:creationId xmlns:a16="http://schemas.microsoft.com/office/drawing/2014/main" id="{62817F43-F3B4-2F7C-BC54-F95CBD47F41C}"/>
              </a:ext>
            </a:extLst>
          </p:cNvPr>
          <p:cNvPicPr>
            <a:picLocks noChangeAspect="1"/>
          </p:cNvPicPr>
          <p:nvPr/>
        </p:nvPicPr>
        <p:blipFill>
          <a:blip r:embed="rId3"/>
          <a:stretch>
            <a:fillRect/>
          </a:stretch>
        </p:blipFill>
        <p:spPr>
          <a:xfrm>
            <a:off x="385169" y="3429000"/>
            <a:ext cx="3740727" cy="3314737"/>
          </a:xfrm>
          <a:prstGeom prst="rect">
            <a:avLst/>
          </a:prstGeom>
        </p:spPr>
      </p:pic>
      <p:pic>
        <p:nvPicPr>
          <p:cNvPr id="11" name="그림 10" descr="텍스트, 스크린샷, 폰트, 번호이(가) 표시된 사진&#10;&#10;자동 생성된 설명">
            <a:extLst>
              <a:ext uri="{FF2B5EF4-FFF2-40B4-BE49-F238E27FC236}">
                <a16:creationId xmlns:a16="http://schemas.microsoft.com/office/drawing/2014/main" id="{969561F9-CF0D-7AA8-4E0F-484FD5070117}"/>
              </a:ext>
            </a:extLst>
          </p:cNvPr>
          <p:cNvPicPr>
            <a:picLocks noChangeAspect="1"/>
          </p:cNvPicPr>
          <p:nvPr/>
        </p:nvPicPr>
        <p:blipFill>
          <a:blip r:embed="rId4"/>
          <a:stretch>
            <a:fillRect/>
          </a:stretch>
        </p:blipFill>
        <p:spPr>
          <a:xfrm>
            <a:off x="4125896" y="1079306"/>
            <a:ext cx="3940208" cy="2413107"/>
          </a:xfrm>
          <a:prstGeom prst="rect">
            <a:avLst/>
          </a:prstGeom>
        </p:spPr>
      </p:pic>
      <p:cxnSp>
        <p:nvCxnSpPr>
          <p:cNvPr id="12" name="직선 화살표 연결선 11">
            <a:extLst>
              <a:ext uri="{FF2B5EF4-FFF2-40B4-BE49-F238E27FC236}">
                <a16:creationId xmlns:a16="http://schemas.microsoft.com/office/drawing/2014/main" id="{62C5C349-4B7A-9D83-A743-12A2194CCECC}"/>
              </a:ext>
            </a:extLst>
          </p:cNvPr>
          <p:cNvCxnSpPr/>
          <p:nvPr/>
        </p:nvCxnSpPr>
        <p:spPr>
          <a:xfrm flipV="1">
            <a:off x="4125896" y="5086367"/>
            <a:ext cx="4151288" cy="1"/>
          </a:xfrm>
          <a:prstGeom prst="straightConnector1">
            <a:avLst/>
          </a:prstGeom>
          <a:ln w="69850">
            <a:solidFill>
              <a:schemeClr val="accent1">
                <a:alpha val="89776"/>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 name="그림 15" descr="텍스트, 스크린샷, 라인, 폰트이(가) 표시된 사진&#10;&#10;자동 생성된 설명">
            <a:extLst>
              <a:ext uri="{FF2B5EF4-FFF2-40B4-BE49-F238E27FC236}">
                <a16:creationId xmlns:a16="http://schemas.microsoft.com/office/drawing/2014/main" id="{23FC1172-27E3-6F37-501A-3B67B228C5B7}"/>
              </a:ext>
            </a:extLst>
          </p:cNvPr>
          <p:cNvPicPr>
            <a:picLocks noChangeAspect="1"/>
          </p:cNvPicPr>
          <p:nvPr/>
        </p:nvPicPr>
        <p:blipFill>
          <a:blip r:embed="rId5"/>
          <a:stretch>
            <a:fillRect/>
          </a:stretch>
        </p:blipFill>
        <p:spPr>
          <a:xfrm>
            <a:off x="8277184" y="5127617"/>
            <a:ext cx="3689608" cy="1400751"/>
          </a:xfrm>
          <a:prstGeom prst="rect">
            <a:avLst/>
          </a:prstGeom>
        </p:spPr>
      </p:pic>
      <p:pic>
        <p:nvPicPr>
          <p:cNvPr id="18" name="그림 17" descr="텍스트, 스크린샷, 폰트, 라인이(가) 표시된 사진&#10;&#10;자동 생성된 설명">
            <a:extLst>
              <a:ext uri="{FF2B5EF4-FFF2-40B4-BE49-F238E27FC236}">
                <a16:creationId xmlns:a16="http://schemas.microsoft.com/office/drawing/2014/main" id="{F8500F15-604D-3B3B-9F6F-8CB655D9711A}"/>
              </a:ext>
            </a:extLst>
          </p:cNvPr>
          <p:cNvPicPr>
            <a:picLocks noChangeAspect="1"/>
          </p:cNvPicPr>
          <p:nvPr/>
        </p:nvPicPr>
        <p:blipFill>
          <a:blip r:embed="rId6"/>
          <a:stretch>
            <a:fillRect/>
          </a:stretch>
        </p:blipFill>
        <p:spPr>
          <a:xfrm>
            <a:off x="8277184" y="3638454"/>
            <a:ext cx="3689608" cy="1447914"/>
          </a:xfrm>
          <a:prstGeom prst="rect">
            <a:avLst/>
          </a:prstGeom>
        </p:spPr>
      </p:pic>
    </p:spTree>
    <p:extLst>
      <p:ext uri="{BB962C8B-B14F-4D97-AF65-F5344CB8AC3E}">
        <p14:creationId xmlns:p14="http://schemas.microsoft.com/office/powerpoint/2010/main" val="9953467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TotalTime>
  <Words>460</Words>
  <Application>Microsoft Macintosh PowerPoint</Application>
  <PresentationFormat>와이드스크린</PresentationFormat>
  <Paragraphs>61</Paragraphs>
  <Slides>10</Slides>
  <Notes>9</Notes>
  <HiddenSlides>0</HiddenSlides>
  <MMClips>1</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10</vt:i4>
      </vt:variant>
    </vt:vector>
  </HeadingPairs>
  <TitlesOfParts>
    <vt:vector size="18" baseType="lpstr">
      <vt:lpstr>NanumGothic</vt:lpstr>
      <vt:lpstr>Arial</vt:lpstr>
      <vt:lpstr>Calibri</vt:lpstr>
      <vt:lpstr>Calibri Light</vt:lpstr>
      <vt:lpstr>Helvetica Neue</vt:lpstr>
      <vt:lpstr>Menlo</vt:lpstr>
      <vt:lpstr>Wingdings</vt:lpstr>
      <vt:lpstr>Office 테마</vt:lpstr>
      <vt:lpstr>과제04 – Dead-Reckoning 실습 2   Dead-Reckoning 실습2를 수행하고 결과를 분석할 것.   실습 수행 영상을 mp4 파일 포맷으로 ppt 에 첨부할 것.   exact method 를 정답이라고 가정하고 Euler, Runge-kutta DR 결과들을     x, y, velocity, theta 오차 등의 그래프를 그려보고 분석 할 것.</vt:lpstr>
      <vt:lpstr>:: 실습 2 수행 영상 ::</vt:lpstr>
      <vt:lpstr>:: 실습 2 코드 &amp;결과 분석 (1) ::</vt:lpstr>
      <vt:lpstr>:: 실습 2 코드 &amp;결과 분석 (2) ::</vt:lpstr>
      <vt:lpstr>:: method별 DR 결과 분석 (1) ::</vt:lpstr>
      <vt:lpstr>:: method별 DR 결과 분석 (2) ::</vt:lpstr>
      <vt:lpstr>:: method별 DR 결과 분석 (3) ::</vt:lpstr>
      <vt:lpstr>:: method별 DR 결과 분석 (4) ::</vt:lpstr>
      <vt:lpstr>:: method별 DR 결과 분석 (5) ::</vt:lpstr>
      <vt:lpstr>:: method별 DR 결과 분석 (6)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과제02 - bicycle model simulation 아래 사진의 면허시허험장 굴절코스을 Matlab 으로 연석은 실선으로 나타내고 차량 모델의 바퀴가 실선을 넘어가지 않도록 주행시키는 simulation을 수행하라. 단, 차체(아반떼AD)는 연석 실선을 넘어가도 됨.  simulation 결과 영상을 ppt 에 첨부할 것. (영상은 MP4 파일 포맷으로 ppt 에 첨부해야함.) 또한 ppt 에는 Matlab code에 대한 분석 및 결과 분석을 첨부할 것.  Matlab code 와 ppt 를 작성하여 하나의 zip 파일로 묶어 제출 할 것.</dc:title>
  <dc:creator>이 형섭</dc:creator>
  <cp:lastModifiedBy>형섭 이</cp:lastModifiedBy>
  <cp:revision>43</cp:revision>
  <dcterms:created xsi:type="dcterms:W3CDTF">2023-05-15T15:00:02Z</dcterms:created>
  <dcterms:modified xsi:type="dcterms:W3CDTF">2023-05-25T07:41:44Z</dcterms:modified>
</cp:coreProperties>
</file>